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2"/>
  </p:notesMasterIdLst>
  <p:sldIdLst>
    <p:sldId id="256" r:id="rId2"/>
    <p:sldId id="257" r:id="rId3"/>
    <p:sldId id="258" r:id="rId4"/>
    <p:sldId id="284" r:id="rId5"/>
    <p:sldId id="259" r:id="rId6"/>
    <p:sldId id="286" r:id="rId7"/>
    <p:sldId id="260" r:id="rId8"/>
    <p:sldId id="281" r:id="rId9"/>
    <p:sldId id="282" r:id="rId10"/>
    <p:sldId id="263" r:id="rId11"/>
    <p:sldId id="283" r:id="rId12"/>
    <p:sldId id="265" r:id="rId13"/>
    <p:sldId id="266" r:id="rId14"/>
    <p:sldId id="267" r:id="rId15"/>
    <p:sldId id="268" r:id="rId16"/>
    <p:sldId id="269" r:id="rId17"/>
    <p:sldId id="287" r:id="rId18"/>
    <p:sldId id="270" r:id="rId19"/>
    <p:sldId id="271" r:id="rId20"/>
    <p:sldId id="272" r:id="rId21"/>
    <p:sldId id="273" r:id="rId22"/>
    <p:sldId id="274" r:id="rId23"/>
    <p:sldId id="275" r:id="rId24"/>
    <p:sldId id="276" r:id="rId25"/>
    <p:sldId id="289" r:id="rId26"/>
    <p:sldId id="277" r:id="rId27"/>
    <p:sldId id="278" r:id="rId28"/>
    <p:sldId id="279" r:id="rId29"/>
    <p:sldId id="285" r:id="rId30"/>
    <p:sldId id="288" r:id="rId31"/>
  </p:sldIdLst>
  <p:sldSz cx="12192000" cy="6858000"/>
  <p:notesSz cx="6797675" cy="9928225"/>
  <p:embeddedFontLst>
    <p:embeddedFont>
      <p:font typeface="Calibri" panose="020F0502020204030204" pitchFamily="34" charset="0"/>
      <p:regular r:id="rId33"/>
      <p:bold r:id="rId34"/>
      <p:italic r:id="rId35"/>
      <p:boldItalic r:id="rId36"/>
    </p:embeddedFont>
    <p:embeddedFont>
      <p:font typeface="Comic Sans MS" panose="030F0702030302020204" pitchFamily="66" charset="0"/>
      <p:regular r:id="rId37"/>
      <p:bold r:id="rId38"/>
      <p:italic r:id="rId39"/>
      <p:boldItalic r:id="rId40"/>
    </p:embeddedFont>
    <p:embeddedFont>
      <p:font typeface="Corsiva" panose="020B0604020202020204" charset="0"/>
      <p:regular r:id="rId41"/>
      <p:bold r:id="rId42"/>
      <p:italic r:id="rId43"/>
      <p:boldItalic r:id="rId44"/>
    </p:embeddedFont>
    <p:embeddedFont>
      <p:font typeface="Dancing Script" panose="020B0604020202020204" charset="0"/>
      <p:regular r:id="rId45"/>
      <p:bold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7" roundtripDataSignature="AMtx7mj1bXa6v/6GuCzsV68CLvCJ8IPqZ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30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customschemas.google.com/relationships/presentationmetadata" Target="meta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9.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5659" cy="498135"/>
          </a:xfrm>
          <a:prstGeom prst="rect">
            <a:avLst/>
          </a:prstGeom>
          <a:noFill/>
          <a:ln>
            <a:noFill/>
          </a:ln>
        </p:spPr>
        <p:txBody>
          <a:bodyPr spcFirstLastPara="1" wrap="square" lIns="95550" tIns="47775" rIns="95550" bIns="47775" anchor="t"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50443" y="0"/>
            <a:ext cx="2945659" cy="498135"/>
          </a:xfrm>
          <a:prstGeom prst="rect">
            <a:avLst/>
          </a:prstGeom>
          <a:noFill/>
          <a:ln>
            <a:noFill/>
          </a:ln>
        </p:spPr>
        <p:txBody>
          <a:bodyPr spcFirstLastPara="1" wrap="square" lIns="95550" tIns="47775" rIns="95550" bIns="47775" anchor="t" anchorCtr="0">
            <a:noAutofit/>
          </a:bodyPr>
          <a:lstStyle>
            <a:lvl1pPr marR="0" lvl="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9430091"/>
            <a:ext cx="2945659" cy="498134"/>
          </a:xfrm>
          <a:prstGeom prst="rect">
            <a:avLst/>
          </a:prstGeom>
          <a:noFill/>
          <a:ln>
            <a:noFill/>
          </a:ln>
        </p:spPr>
        <p:txBody>
          <a:bodyPr spcFirstLastPara="1" wrap="square" lIns="95550" tIns="47775" rIns="95550" bIns="47775" anchor="b"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50443" y="9430091"/>
            <a:ext cx="2945659" cy="498134"/>
          </a:xfrm>
          <a:prstGeom prst="rect">
            <a:avLst/>
          </a:prstGeom>
          <a:noFill/>
          <a:ln>
            <a:noFill/>
          </a:ln>
        </p:spPr>
        <p:txBody>
          <a:bodyPr spcFirstLastPara="1" wrap="square" lIns="95550" tIns="47775" rIns="95550" bIns="47775"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GB"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87" name="Google Shape;87;p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2: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100" name="Google Shape;100;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3: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113" name="Google Shape;113;p3:notes"/>
          <p:cNvSpPr txBox="1">
            <a:spLocks noGrp="1"/>
          </p:cNvSpPr>
          <p:nvPr>
            <p:ph type="sldNum" idx="12"/>
          </p:nvPr>
        </p:nvSpPr>
        <p:spPr>
          <a:xfrm>
            <a:off x="3850443" y="9430091"/>
            <a:ext cx="2945659" cy="498134"/>
          </a:xfrm>
          <a:prstGeom prst="rect">
            <a:avLst/>
          </a:prstGeom>
          <a:noFill/>
          <a:ln>
            <a:noFill/>
          </a:ln>
        </p:spPr>
        <p:txBody>
          <a:bodyPr spcFirstLastPara="1" wrap="square" lIns="95550" tIns="47775" rIns="95550" bIns="47775" anchor="b" anchorCtr="0">
            <a:noAutofit/>
          </a:bodyPr>
          <a:lstStyle/>
          <a:p>
            <a:pPr marL="0" lvl="0" indent="0" algn="r" rtl="0">
              <a:lnSpc>
                <a:spcPct val="100000"/>
              </a:lnSpc>
              <a:spcBef>
                <a:spcPts val="0"/>
              </a:spcBef>
              <a:spcAft>
                <a:spcPts val="0"/>
              </a:spcAft>
              <a:buSzPts val="1400"/>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3: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113" name="Google Shape;113;p3:notes"/>
          <p:cNvSpPr txBox="1">
            <a:spLocks noGrp="1"/>
          </p:cNvSpPr>
          <p:nvPr>
            <p:ph type="sldNum" idx="12"/>
          </p:nvPr>
        </p:nvSpPr>
        <p:spPr>
          <a:xfrm>
            <a:off x="3850443" y="9430091"/>
            <a:ext cx="2945659" cy="498134"/>
          </a:xfrm>
          <a:prstGeom prst="rect">
            <a:avLst/>
          </a:prstGeom>
          <a:noFill/>
          <a:ln>
            <a:noFill/>
          </a:ln>
        </p:spPr>
        <p:txBody>
          <a:bodyPr spcFirstLastPara="1" wrap="square" lIns="95550" tIns="47775" rIns="95550" bIns="47775" anchor="b" anchorCtr="0">
            <a:noAutofit/>
          </a:bodyPr>
          <a:lstStyle/>
          <a:p>
            <a:pPr marL="0" lvl="0" indent="0" algn="r" rtl="0">
              <a:lnSpc>
                <a:spcPct val="100000"/>
              </a:lnSpc>
              <a:spcBef>
                <a:spcPts val="0"/>
              </a:spcBef>
              <a:spcAft>
                <a:spcPts val="0"/>
              </a:spcAft>
              <a:buSzPts val="1400"/>
              <a:buNone/>
            </a:pPr>
            <a:fld id="{00000000-1234-1234-1234-123412341234}" type="slidenum">
              <a:rPr lang="en-GB"/>
              <a:t>4</a:t>
            </a:fld>
            <a:endParaRPr/>
          </a:p>
        </p:txBody>
      </p:sp>
    </p:spTree>
    <p:extLst>
      <p:ext uri="{BB962C8B-B14F-4D97-AF65-F5344CB8AC3E}">
        <p14:creationId xmlns:p14="http://schemas.microsoft.com/office/powerpoint/2010/main" val="920081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126" name="Google Shape;126;p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126" name="Google Shape;126;p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9224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6: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133" name="Google Shape;133;p6: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6: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133" name="Google Shape;133;p6: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88675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6: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133" name="Google Shape;133;p6: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35898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9: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165" name="Google Shape;165;p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9: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165" name="Google Shape;165;p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25778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1: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185" name="Google Shape;185;p1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2: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195" name="Google Shape;195;p1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3: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204" name="Google Shape;204;p1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4: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214" name="Google Shape;214;p1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5: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236" name="Google Shape;236;p1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5: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236" name="Google Shape;236;p1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421864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6: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246" name="Google Shape;246;p16: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7: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261" name="Google Shape;261;p17: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8: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269" name="Google Shape;269;p18: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9: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280" name="Google Shape;280;p1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0: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289" name="Google Shape;289;p20: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1: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299" name="Google Shape;299;p2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22: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309" name="Google Shape;309;p2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22: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309" name="Google Shape;309;p2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951361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3: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318" name="Google Shape;318;p2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24: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326" name="Google Shape;326;p2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5: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335" name="Google Shape;335;p2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5: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335" name="Google Shape;335;p2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376213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5:notes"/>
          <p:cNvSpPr txBox="1">
            <a:spLocks noGrp="1"/>
          </p:cNvSpPr>
          <p:nvPr>
            <p:ph type="body" idx="1"/>
          </p:nvPr>
        </p:nvSpPr>
        <p:spPr>
          <a:xfrm>
            <a:off x="679768" y="4777959"/>
            <a:ext cx="5438140" cy="3909238"/>
          </a:xfrm>
          <a:prstGeom prst="rect">
            <a:avLst/>
          </a:prstGeom>
          <a:noFill/>
          <a:ln>
            <a:noFill/>
          </a:ln>
        </p:spPr>
        <p:txBody>
          <a:bodyPr spcFirstLastPara="1" wrap="square" lIns="95550" tIns="47775" rIns="95550" bIns="47775" anchor="t" anchorCtr="0">
            <a:noAutofit/>
          </a:bodyPr>
          <a:lstStyle/>
          <a:p>
            <a:pPr marL="0" lvl="0" indent="0" algn="l" rtl="0">
              <a:lnSpc>
                <a:spcPct val="100000"/>
              </a:lnSpc>
              <a:spcBef>
                <a:spcPts val="0"/>
              </a:spcBef>
              <a:spcAft>
                <a:spcPts val="0"/>
              </a:spcAft>
              <a:buSzPts val="1400"/>
              <a:buNone/>
            </a:pPr>
            <a:endParaRPr/>
          </a:p>
        </p:txBody>
      </p:sp>
      <p:sp>
        <p:nvSpPr>
          <p:cNvPr id="335" name="Google Shape;335;p2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59432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
        <p:cNvGrpSpPr/>
        <p:nvPr/>
      </p:nvGrpSpPr>
      <p:grpSpPr>
        <a:xfrm>
          <a:off x="0" y="0"/>
          <a:ext cx="0" cy="0"/>
          <a:chOff x="0" y="0"/>
          <a:chExt cx="0" cy="0"/>
        </a:xfrm>
      </p:grpSpPr>
      <p:sp>
        <p:nvSpPr>
          <p:cNvPr id="17" name="Google Shape;17;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0"/>
        <p:cNvGrpSpPr/>
        <p:nvPr/>
      </p:nvGrpSpPr>
      <p:grpSpPr>
        <a:xfrm>
          <a:off x="0" y="0"/>
          <a:ext cx="0" cy="0"/>
          <a:chOff x="0" y="0"/>
          <a:chExt cx="0" cy="0"/>
        </a:xfrm>
      </p:grpSpPr>
      <p:sp>
        <p:nvSpPr>
          <p:cNvPr id="21" name="Google Shape;21;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9"/>
          <p:cNvSpPr>
            <a:spLocks noGrp="1"/>
          </p:cNvSpPr>
          <p:nvPr>
            <p:ph type="pic" idx="2"/>
          </p:nvPr>
        </p:nvSpPr>
        <p:spPr>
          <a:xfrm>
            <a:off x="5183188" y="987425"/>
            <a:ext cx="6172200" cy="4873625"/>
          </a:xfrm>
          <a:prstGeom prst="rect">
            <a:avLst/>
          </a:prstGeom>
          <a:noFill/>
          <a:ln>
            <a:noFill/>
          </a:ln>
        </p:spPr>
      </p:sp>
      <p:sp>
        <p:nvSpPr>
          <p:cNvPr id="23" name="Google Shape;23;p2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4" name="Google Shape;24;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3"/>
        <p:cNvGrpSpPr/>
        <p:nvPr/>
      </p:nvGrpSpPr>
      <p:grpSpPr>
        <a:xfrm>
          <a:off x="0" y="0"/>
          <a:ext cx="0" cy="0"/>
          <a:chOff x="0" y="0"/>
          <a:chExt cx="0" cy="0"/>
        </a:xfrm>
      </p:grpSpPr>
      <p:sp>
        <p:nvSpPr>
          <p:cNvPr id="34" name="Google Shape;34;p3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6" name="Google Shape;36;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9"/>
        <p:cNvGrpSpPr/>
        <p:nvPr/>
      </p:nvGrpSpPr>
      <p:grpSpPr>
        <a:xfrm>
          <a:off x="0" y="0"/>
          <a:ext cx="0" cy="0"/>
          <a:chOff x="0" y="0"/>
          <a:chExt cx="0" cy="0"/>
        </a:xfrm>
      </p:grpSpPr>
      <p:sp>
        <p:nvSpPr>
          <p:cNvPr id="40" name="Google Shape;40;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3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2" name="Google Shape;42;p3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3" name="Google Shape;43;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6"/>
        <p:cNvGrpSpPr/>
        <p:nvPr/>
      </p:nvGrpSpPr>
      <p:grpSpPr>
        <a:xfrm>
          <a:off x="0" y="0"/>
          <a:ext cx="0" cy="0"/>
          <a:chOff x="0" y="0"/>
          <a:chExt cx="0" cy="0"/>
        </a:xfrm>
      </p:grpSpPr>
      <p:sp>
        <p:nvSpPr>
          <p:cNvPr id="47" name="Google Shape;47;p3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9" name="Google Shape;49;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2"/>
        <p:cNvGrpSpPr/>
        <p:nvPr/>
      </p:nvGrpSpPr>
      <p:grpSpPr>
        <a:xfrm>
          <a:off x="0" y="0"/>
          <a:ext cx="0" cy="0"/>
          <a:chOff x="0" y="0"/>
          <a:chExt cx="0" cy="0"/>
        </a:xfrm>
      </p:grpSpPr>
      <p:sp>
        <p:nvSpPr>
          <p:cNvPr id="53" name="Google Shape;53;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3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3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9"/>
        <p:cNvGrpSpPr/>
        <p:nvPr/>
      </p:nvGrpSpPr>
      <p:grpSpPr>
        <a:xfrm>
          <a:off x="0" y="0"/>
          <a:ext cx="0" cy="0"/>
          <a:chOff x="0" y="0"/>
          <a:chExt cx="0" cy="0"/>
        </a:xfrm>
      </p:grpSpPr>
      <p:sp>
        <p:nvSpPr>
          <p:cNvPr id="60" name="Google Shape;60;p3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3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2" name="Google Shape;62;p3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3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4" name="Google Shape;64;p3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sp>
        <p:nvSpPr>
          <p:cNvPr id="69" name="Google Shape;69;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3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3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3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5" name="Google Shape;15;p27"/>
          <p:cNvPicPr preferRelativeResize="0"/>
          <p:nvPr/>
        </p:nvPicPr>
        <p:blipFill rotWithShape="1">
          <a:blip r:embed="rId13">
            <a:alphaModFix/>
          </a:blip>
          <a:srcRect l="525" t="511" r="524" b="2999"/>
          <a:stretch/>
        </p:blipFill>
        <p:spPr>
          <a:xfrm>
            <a:off x="0" y="0"/>
            <a:ext cx="12188826"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a:stretch/>
        </p:blipFill>
        <p:spPr>
          <a:xfrm>
            <a:off x="351342" y="261921"/>
            <a:ext cx="1139594" cy="1210411"/>
          </a:xfrm>
          <a:prstGeom prst="rect">
            <a:avLst/>
          </a:prstGeom>
          <a:noFill/>
          <a:ln>
            <a:noFill/>
          </a:ln>
        </p:spPr>
      </p:pic>
      <p:sp>
        <p:nvSpPr>
          <p:cNvPr id="90" name="Google Shape;90;p1"/>
          <p:cNvSpPr txBox="1"/>
          <p:nvPr/>
        </p:nvSpPr>
        <p:spPr>
          <a:xfrm>
            <a:off x="1490936" y="700441"/>
            <a:ext cx="9573616" cy="1673364"/>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90000"/>
              </a:lnSpc>
              <a:spcBef>
                <a:spcPts val="0"/>
              </a:spcBef>
              <a:spcAft>
                <a:spcPts val="0"/>
              </a:spcAft>
              <a:buClr>
                <a:schemeClr val="dk1"/>
              </a:buClr>
              <a:buSzPct val="100000"/>
              <a:buFont typeface="Arial"/>
              <a:buNone/>
            </a:pPr>
            <a:endParaRPr sz="2400" b="1" i="0" u="none" strike="noStrike" cap="none">
              <a:solidFill>
                <a:srgbClr val="404040"/>
              </a:solidFill>
              <a:latin typeface="Times New Roman"/>
              <a:ea typeface="Times New Roman"/>
              <a:cs typeface="Times New Roman"/>
              <a:sym typeface="Times New Roman"/>
            </a:endParaRPr>
          </a:p>
          <a:p>
            <a:pPr marL="0" marR="0" lvl="0" indent="0" algn="l" rtl="0">
              <a:lnSpc>
                <a:spcPct val="90000"/>
              </a:lnSpc>
              <a:spcBef>
                <a:spcPts val="1200"/>
              </a:spcBef>
              <a:spcAft>
                <a:spcPts val="0"/>
              </a:spcAft>
              <a:buClr>
                <a:srgbClr val="404040"/>
              </a:buClr>
              <a:buSzPct val="100000"/>
              <a:buFont typeface="Arial"/>
              <a:buNone/>
            </a:pPr>
            <a:r>
              <a:rPr lang="en-GB" sz="9600" b="0" i="0" u="none" strike="noStrike" cap="none">
                <a:solidFill>
                  <a:srgbClr val="40404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200"/>
              </a:spcBef>
              <a:spcAft>
                <a:spcPts val="0"/>
              </a:spcAft>
              <a:buClr>
                <a:srgbClr val="404040"/>
              </a:buClr>
              <a:buSzPct val="100000"/>
              <a:buFont typeface="Arial"/>
              <a:buNone/>
            </a:pPr>
            <a:r>
              <a:rPr lang="en-GB" sz="12800" b="0" i="0" u="none" strike="noStrike" cap="none">
                <a:solidFill>
                  <a:srgbClr val="404040"/>
                </a:solidFill>
                <a:latin typeface="Times New Roman"/>
                <a:ea typeface="Times New Roman"/>
                <a:cs typeface="Times New Roman"/>
                <a:sym typeface="Times New Roman"/>
              </a:rPr>
              <a:t>GWEITHIO I RAGORIAETH – PLANT SY’N DOD YN GYNTAF!</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200"/>
              </a:spcBef>
              <a:spcAft>
                <a:spcPts val="0"/>
              </a:spcAft>
              <a:buClr>
                <a:srgbClr val="404040"/>
              </a:buClr>
              <a:buSzPct val="100000"/>
              <a:buFont typeface="Arial"/>
              <a:buNone/>
            </a:pPr>
            <a:r>
              <a:rPr lang="en-GB" sz="9600" b="1" i="0" u="none" strike="noStrike" cap="none">
                <a:solidFill>
                  <a:srgbClr val="404040"/>
                </a:solidFill>
                <a:latin typeface="Times New Roman"/>
                <a:ea typeface="Times New Roman"/>
                <a:cs typeface="Times New Roman"/>
                <a:sym typeface="Times New Roman"/>
              </a:rPr>
              <a:t> </a:t>
            </a:r>
            <a:endParaRPr sz="9600" b="0" i="0" u="none" strike="noStrike" cap="none">
              <a:solidFill>
                <a:srgbClr val="404040"/>
              </a:solidFill>
              <a:latin typeface="Times New Roman"/>
              <a:ea typeface="Times New Roman"/>
              <a:cs typeface="Times New Roman"/>
              <a:sym typeface="Times New Roman"/>
            </a:endParaRPr>
          </a:p>
          <a:p>
            <a:pPr marL="0" marR="0" lvl="0" indent="0" algn="l" rtl="0">
              <a:lnSpc>
                <a:spcPct val="90000"/>
              </a:lnSpc>
              <a:spcBef>
                <a:spcPts val="1200"/>
              </a:spcBef>
              <a:spcAft>
                <a:spcPts val="0"/>
              </a:spcAft>
              <a:buClr>
                <a:schemeClr val="dk1"/>
              </a:buClr>
              <a:buSzPct val="100000"/>
              <a:buFont typeface="Arial"/>
              <a:buNone/>
            </a:pPr>
            <a:endParaRPr sz="2400" b="0" i="0" u="none" strike="noStrike" cap="none">
              <a:solidFill>
                <a:srgbClr val="404040"/>
              </a:solidFill>
              <a:latin typeface="Times New Roman"/>
              <a:ea typeface="Times New Roman"/>
              <a:cs typeface="Times New Roman"/>
              <a:sym typeface="Times New Roman"/>
            </a:endParaRPr>
          </a:p>
        </p:txBody>
      </p:sp>
      <p:sp>
        <p:nvSpPr>
          <p:cNvPr id="91" name="Google Shape;91;p1"/>
          <p:cNvSpPr txBox="1"/>
          <p:nvPr/>
        </p:nvSpPr>
        <p:spPr>
          <a:xfrm>
            <a:off x="479376" y="2053825"/>
            <a:ext cx="10874424" cy="30469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rgbClr val="404040"/>
                </a:solidFill>
                <a:latin typeface="Arial"/>
                <a:ea typeface="Arial"/>
                <a:cs typeface="Arial"/>
                <a:sym typeface="Arial"/>
              </a:rPr>
              <a:t>H</a:t>
            </a:r>
            <a:r>
              <a:rPr lang="en-GB" sz="2400" b="0" i="0" u="none" strike="noStrike" cap="none">
                <a:solidFill>
                  <a:srgbClr val="404040"/>
                </a:solidFill>
                <a:latin typeface="Arial"/>
                <a:ea typeface="Arial"/>
                <a:cs typeface="Arial"/>
                <a:sym typeface="Arial"/>
              </a:rPr>
              <a:t>igh Expectations           </a:t>
            </a:r>
            <a:endParaRPr sz="2400" b="1" i="0" u="none" strike="noStrike" cap="none">
              <a:solidFill>
                <a:srgbClr val="40404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rgbClr val="404040"/>
                </a:solidFill>
                <a:latin typeface="Arial"/>
                <a:ea typeface="Arial"/>
                <a:cs typeface="Arial"/>
                <a:sym typeface="Arial"/>
              </a:rPr>
              <a:t>A</a:t>
            </a:r>
            <a:r>
              <a:rPr lang="en-GB" sz="2400" b="0" i="0" u="none" strike="noStrike" cap="none">
                <a:solidFill>
                  <a:srgbClr val="404040"/>
                </a:solidFill>
                <a:latin typeface="Arial"/>
                <a:ea typeface="Arial"/>
                <a:cs typeface="Arial"/>
                <a:sym typeface="Arial"/>
              </a:rPr>
              <a:t>spirations to succeed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rgbClr val="404040"/>
                </a:solidFill>
                <a:latin typeface="Arial"/>
                <a:ea typeface="Arial"/>
                <a:cs typeface="Arial"/>
                <a:sym typeface="Arial"/>
              </a:rPr>
              <a:t>F</a:t>
            </a:r>
            <a:r>
              <a:rPr lang="en-GB" sz="2400" b="0" i="0" u="none" strike="noStrike" cap="none">
                <a:solidFill>
                  <a:srgbClr val="404040"/>
                </a:solidFill>
                <a:latin typeface="Arial"/>
                <a:ea typeface="Arial"/>
                <a:cs typeface="Arial"/>
                <a:sym typeface="Arial"/>
              </a:rPr>
              <a:t>eeling safe and valued in our diverse family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rgbClr val="404040"/>
                </a:solidFill>
                <a:latin typeface="Arial"/>
                <a:ea typeface="Arial"/>
                <a:cs typeface="Arial"/>
                <a:sym typeface="Arial"/>
              </a:rPr>
              <a:t>A</a:t>
            </a:r>
            <a:r>
              <a:rPr lang="en-GB" sz="2400" b="0" i="0" u="none" strike="noStrike" cap="none">
                <a:solidFill>
                  <a:srgbClr val="404040"/>
                </a:solidFill>
                <a:latin typeface="Arial"/>
                <a:ea typeface="Arial"/>
                <a:cs typeface="Arial"/>
                <a:sym typeface="Arial"/>
              </a:rPr>
              <a:t>ctive, enterprising citizens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rgbClr val="404040"/>
                </a:solidFill>
                <a:latin typeface="Arial"/>
                <a:ea typeface="Arial"/>
                <a:cs typeface="Arial"/>
                <a:sym typeface="Arial"/>
              </a:rPr>
              <a:t>N</a:t>
            </a:r>
            <a:r>
              <a:rPr lang="en-GB" sz="2400" b="0" i="0" u="none" strike="noStrike" cap="none">
                <a:solidFill>
                  <a:srgbClr val="404040"/>
                </a:solidFill>
                <a:latin typeface="Arial"/>
                <a:ea typeface="Arial"/>
                <a:cs typeface="Arial"/>
                <a:sym typeface="Arial"/>
              </a:rPr>
              <a:t>urturing each other, Never giving up</a:t>
            </a:r>
            <a:r>
              <a:rPr lang="en-GB" sz="2400" b="1" i="0" u="none" strike="noStrike" cap="none">
                <a:solidFill>
                  <a:srgbClr val="40404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rgbClr val="404040"/>
                </a:solidFill>
                <a:latin typeface="Arial"/>
                <a:ea typeface="Arial"/>
                <a:cs typeface="Arial"/>
                <a:sym typeface="Arial"/>
              </a:rPr>
              <a:t>G</a:t>
            </a:r>
            <a:r>
              <a:rPr lang="en-GB" sz="2400" b="0" i="0" u="none" strike="noStrike" cap="none">
                <a:solidFill>
                  <a:srgbClr val="404040"/>
                </a:solidFill>
                <a:latin typeface="Arial"/>
                <a:ea typeface="Arial"/>
                <a:cs typeface="Arial"/>
                <a:sym typeface="Arial"/>
              </a:rPr>
              <a:t>ofalu</a:t>
            </a:r>
            <a:endParaRPr sz="2400" b="0" i="0" u="none" strike="noStrike" cap="none">
              <a:solidFill>
                <a:srgbClr val="40404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rgbClr val="404040"/>
                </a:solidFill>
                <a:latin typeface="Arial"/>
                <a:ea typeface="Arial"/>
                <a:cs typeface="Arial"/>
                <a:sym typeface="Arial"/>
              </a:rPr>
              <a:t>Y</a:t>
            </a:r>
            <a:r>
              <a:rPr lang="en-GB" sz="2400" b="0" i="0" u="none" strike="noStrike" cap="none">
                <a:solidFill>
                  <a:srgbClr val="404040"/>
                </a:solidFill>
                <a:latin typeface="Arial"/>
                <a:ea typeface="Arial"/>
                <a:cs typeface="Arial"/>
                <a:sym typeface="Arial"/>
              </a:rPr>
              <a:t>sgol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rgbClr val="404040"/>
                </a:solidFill>
                <a:latin typeface="Arial"/>
                <a:ea typeface="Arial"/>
                <a:cs typeface="Arial"/>
                <a:sym typeface="Arial"/>
              </a:rPr>
              <a:t>C</a:t>
            </a:r>
            <a:r>
              <a:rPr lang="en-GB" sz="2400" b="0" i="0" u="none" strike="noStrike" cap="none">
                <a:solidFill>
                  <a:srgbClr val="404040"/>
                </a:solidFill>
                <a:latin typeface="Arial"/>
                <a:ea typeface="Arial"/>
                <a:cs typeface="Arial"/>
                <a:sym typeface="Arial"/>
              </a:rPr>
              <a:t>ymuned</a:t>
            </a:r>
            <a:endParaRPr sz="2400" b="0" i="0" u="none" strike="noStrike" cap="none">
              <a:solidFill>
                <a:srgbClr val="404040"/>
              </a:solidFill>
              <a:latin typeface="Arial"/>
              <a:ea typeface="Arial"/>
              <a:cs typeface="Arial"/>
              <a:sym typeface="Arial"/>
            </a:endParaRPr>
          </a:p>
        </p:txBody>
      </p:sp>
      <p:pic>
        <p:nvPicPr>
          <p:cNvPr id="92" name="Google Shape;92;p1"/>
          <p:cNvPicPr preferRelativeResize="0"/>
          <p:nvPr/>
        </p:nvPicPr>
        <p:blipFill rotWithShape="1">
          <a:blip r:embed="rId3">
            <a:alphaModFix/>
          </a:blip>
          <a:srcRect/>
          <a:stretch/>
        </p:blipFill>
        <p:spPr>
          <a:xfrm>
            <a:off x="351342" y="261921"/>
            <a:ext cx="1139594" cy="1210411"/>
          </a:xfrm>
          <a:prstGeom prst="rect">
            <a:avLst/>
          </a:prstGeom>
          <a:noFill/>
          <a:ln>
            <a:noFill/>
          </a:ln>
        </p:spPr>
      </p:pic>
      <p:sp>
        <p:nvSpPr>
          <p:cNvPr id="93" name="Google Shape;93;p1"/>
          <p:cNvSpPr txBox="1"/>
          <p:nvPr/>
        </p:nvSpPr>
        <p:spPr>
          <a:xfrm>
            <a:off x="1703512" y="5313588"/>
            <a:ext cx="9361040"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rgbClr val="404040"/>
                </a:solidFill>
                <a:latin typeface="Comic Sans MS"/>
                <a:ea typeface="Comic Sans MS"/>
                <a:cs typeface="Comic Sans MS"/>
                <a:sym typeface="Comic Sans MS"/>
              </a:rPr>
              <a:t>                Hendreladus , Ystradgynlais, Swansea,SA9 1SE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rgbClr val="404040"/>
                </a:solidFill>
                <a:latin typeface="Comic Sans MS"/>
                <a:ea typeface="Comic Sans MS"/>
                <a:cs typeface="Comic Sans MS"/>
                <a:sym typeface="Comic Sans MS"/>
              </a:rPr>
              <a:t>  Tel : (01639 846070)  Email-office@golwygycwm.powys.sch.uk </a:t>
            </a:r>
            <a:endParaRPr sz="1400" b="0" i="0" u="none" strike="noStrike" cap="none">
              <a:solidFill>
                <a:srgbClr val="000000"/>
              </a:solidFill>
              <a:latin typeface="Arial"/>
              <a:ea typeface="Arial"/>
              <a:cs typeface="Arial"/>
              <a:sym typeface="Arial"/>
            </a:endParaRPr>
          </a:p>
        </p:txBody>
      </p:sp>
      <p:sp>
        <p:nvSpPr>
          <p:cNvPr id="94" name="Google Shape;94;p1"/>
          <p:cNvSpPr/>
          <p:nvPr/>
        </p:nvSpPr>
        <p:spPr>
          <a:xfrm>
            <a:off x="2033664" y="171555"/>
            <a:ext cx="7878760" cy="110799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600"/>
              <a:buFont typeface="Arial"/>
              <a:buNone/>
            </a:pPr>
            <a:r>
              <a:rPr lang="en-GB" sz="6600" b="1" i="0" u="none" strike="noStrike" cap="none">
                <a:solidFill>
                  <a:schemeClr val="dk1"/>
                </a:solidFill>
                <a:latin typeface="Times New Roman"/>
                <a:ea typeface="Times New Roman"/>
                <a:cs typeface="Times New Roman"/>
                <a:sym typeface="Times New Roman"/>
              </a:rPr>
              <a:t>Ysgol Golwg Y Cwm </a:t>
            </a:r>
            <a:endParaRPr sz="6600" b="0" i="0" u="none" strike="noStrike" cap="none">
              <a:solidFill>
                <a:schemeClr val="dk1"/>
              </a:solidFill>
              <a:latin typeface="Times New Roman"/>
              <a:ea typeface="Times New Roman"/>
              <a:cs typeface="Times New Roman"/>
              <a:sym typeface="Times New Roman"/>
            </a:endParaRPr>
          </a:p>
        </p:txBody>
      </p:sp>
      <p:sp>
        <p:nvSpPr>
          <p:cNvPr id="95" name="Google Shape;95;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1</a:t>
            </a:fld>
            <a:endParaRPr/>
          </a:p>
        </p:txBody>
      </p:sp>
      <p:pic>
        <p:nvPicPr>
          <p:cNvPr id="96" name="Google Shape;96;p1"/>
          <p:cNvPicPr preferRelativeResize="0"/>
          <p:nvPr/>
        </p:nvPicPr>
        <p:blipFill rotWithShape="1">
          <a:blip r:embed="rId4">
            <a:alphaModFix/>
          </a:blip>
          <a:srcRect/>
          <a:stretch/>
        </p:blipFill>
        <p:spPr>
          <a:xfrm>
            <a:off x="10783774" y="118948"/>
            <a:ext cx="1140051" cy="1213209"/>
          </a:xfrm>
          <a:prstGeom prst="rect">
            <a:avLst/>
          </a:prstGeom>
          <a:noFill/>
          <a:ln>
            <a:noFill/>
          </a:ln>
        </p:spPr>
      </p:pic>
      <p:sp>
        <p:nvSpPr>
          <p:cNvPr id="97" name="Google Shape;97;p1"/>
          <p:cNvSpPr txBox="1"/>
          <p:nvPr/>
        </p:nvSpPr>
        <p:spPr>
          <a:xfrm>
            <a:off x="10833099" y="6598364"/>
            <a:ext cx="1872208"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GB" sz="1000" b="0" i="0" u="none" strike="noStrike" cap="none">
                <a:solidFill>
                  <a:schemeClr val="dk1"/>
                </a:solidFill>
                <a:latin typeface="Calibri"/>
                <a:ea typeface="Calibri"/>
                <a:cs typeface="Calibri"/>
                <a:sym typeface="Calibri"/>
              </a:rPr>
              <a:t>Updated  01/09/20</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
          <p:cNvSpPr txBox="1">
            <a:spLocks noGrp="1"/>
          </p:cNvSpPr>
          <p:nvPr>
            <p:ph type="title"/>
          </p:nvPr>
        </p:nvSpPr>
        <p:spPr>
          <a:xfrm>
            <a:off x="695400" y="253580"/>
            <a:ext cx="9829800" cy="61560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Calibri"/>
              <a:buNone/>
            </a:pPr>
            <a:r>
              <a:rPr lang="en-GB" b="1" u="sng" dirty="0">
                <a:latin typeface="Comic Sans MS" panose="030F0702030302020204" pitchFamily="66" charset="0"/>
              </a:rPr>
              <a:t>Our School </a:t>
            </a:r>
            <a:endParaRPr dirty="0">
              <a:latin typeface="Comic Sans MS" panose="030F0702030302020204" pitchFamily="66" charset="0"/>
            </a:endParaRPr>
          </a:p>
        </p:txBody>
      </p:sp>
      <p:pic>
        <p:nvPicPr>
          <p:cNvPr id="103" name="Google Shape;103;p2" descr="golwgycwmsept12 (26)"/>
          <p:cNvPicPr preferRelativeResize="0">
            <a:picLocks noGrp="1"/>
          </p:cNvPicPr>
          <p:nvPr>
            <p:ph type="pic" idx="2"/>
          </p:nvPr>
        </p:nvPicPr>
        <p:blipFill rotWithShape="1">
          <a:blip r:embed="rId3">
            <a:alphaModFix/>
          </a:blip>
          <a:srcRect t="7423" b="7423"/>
          <a:stretch/>
        </p:blipFill>
        <p:spPr>
          <a:xfrm>
            <a:off x="1199456" y="1988840"/>
            <a:ext cx="4801946" cy="2716257"/>
          </a:xfrm>
          <a:prstGeom prst="rect">
            <a:avLst/>
          </a:prstGeom>
          <a:noFill/>
          <a:ln>
            <a:noFill/>
          </a:ln>
        </p:spPr>
      </p:pic>
      <p:sp>
        <p:nvSpPr>
          <p:cNvPr id="104" name="Google Shape;104;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2</a:t>
            </a:fld>
            <a:endParaRPr/>
          </a:p>
        </p:txBody>
      </p:sp>
      <p:sp>
        <p:nvSpPr>
          <p:cNvPr id="105" name="Google Shape;105;p2"/>
          <p:cNvSpPr/>
          <p:nvPr/>
        </p:nvSpPr>
        <p:spPr>
          <a:xfrm>
            <a:off x="12344400" y="152400"/>
            <a:ext cx="1295400" cy="6553200"/>
          </a:xfrm>
          <a:prstGeom prst="roundRect">
            <a:avLst>
              <a:gd name="adj" fmla="val 9717"/>
            </a:avLst>
          </a:prstGeom>
          <a:solidFill>
            <a:srgbClr val="A6A6A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GB" sz="1200" b="1" i="1" u="none" strike="noStrike" cap="none">
                <a:solidFill>
                  <a:schemeClr val="lt1"/>
                </a:solidFill>
                <a:latin typeface="Arial"/>
                <a:ea typeface="Arial"/>
                <a:cs typeface="Arial"/>
                <a:sym typeface="Arial"/>
              </a:rPr>
              <a:t>NOTE: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GB" sz="1200" b="0" i="1" u="none" strike="noStrike" cap="none">
                <a:solidFill>
                  <a:schemeClr val="lt1"/>
                </a:solidFill>
                <a:latin typeface="Arial"/>
                <a:ea typeface="Arial"/>
                <a:cs typeface="Arial"/>
                <a:sym typeface="Arial"/>
              </a:rPr>
              <a:t>To change images on this slide, select a picture and delete it. Then click the Insert Picture icon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GB" sz="1200" b="0" i="1" u="none" strike="noStrike" cap="none">
                <a:solidFill>
                  <a:schemeClr val="lt1"/>
                </a:solidFill>
                <a:latin typeface="Arial"/>
                <a:ea typeface="Arial"/>
                <a:cs typeface="Arial"/>
                <a:sym typeface="Arial"/>
              </a:rPr>
              <a:t>in the placeholder to insert your own image.</a:t>
            </a:r>
            <a:endParaRPr sz="1400" b="0" i="0" u="none" strike="noStrike" cap="none">
              <a:solidFill>
                <a:srgbClr val="000000"/>
              </a:solidFill>
              <a:latin typeface="Arial"/>
              <a:ea typeface="Arial"/>
              <a:cs typeface="Arial"/>
              <a:sym typeface="Arial"/>
            </a:endParaRPr>
          </a:p>
        </p:txBody>
      </p:sp>
      <p:sp>
        <p:nvSpPr>
          <p:cNvPr id="106" name="Google Shape;106;p2"/>
          <p:cNvSpPr txBox="1"/>
          <p:nvPr/>
        </p:nvSpPr>
        <p:spPr>
          <a:xfrm>
            <a:off x="2035085" y="4916932"/>
            <a:ext cx="6264600" cy="923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omic Sans MS"/>
                <a:ea typeface="Comic Sans MS"/>
                <a:cs typeface="Comic Sans MS"/>
                <a:sym typeface="Comic Sans MS"/>
              </a:rPr>
              <a:t>HEADTEACHER: Mrs T Havard</a:t>
            </a:r>
            <a:endParaRPr sz="18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omic Sans MS"/>
                <a:ea typeface="Comic Sans MS"/>
                <a:cs typeface="Comic Sans MS"/>
                <a:sym typeface="Comic Sans MS"/>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omic Sans MS"/>
                <a:ea typeface="Comic Sans MS"/>
                <a:cs typeface="Comic Sans MS"/>
                <a:sym typeface="Comic Sans MS"/>
              </a:rPr>
              <a:t>CHAIRPERSON OF GOVERNORS: Cllr H Williams </a:t>
            </a:r>
            <a:endParaRPr sz="1400" b="0" i="0" u="none" strike="noStrike" cap="none">
              <a:solidFill>
                <a:srgbClr val="000000"/>
              </a:solidFill>
              <a:latin typeface="Arial"/>
              <a:ea typeface="Arial"/>
              <a:cs typeface="Arial"/>
              <a:sym typeface="Arial"/>
            </a:endParaRPr>
          </a:p>
        </p:txBody>
      </p:sp>
      <p:sp>
        <p:nvSpPr>
          <p:cNvPr id="107" name="Google Shape;107;p2"/>
          <p:cNvSpPr txBox="1"/>
          <p:nvPr/>
        </p:nvSpPr>
        <p:spPr>
          <a:xfrm>
            <a:off x="3215680" y="308410"/>
            <a:ext cx="8712968"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omic Sans MS"/>
                <a:ea typeface="Comic Sans MS"/>
                <a:cs typeface="Comic Sans MS"/>
                <a:sym typeface="Comic Sans MS"/>
              </a:rPr>
              <a:t>Ysgol Golwg Y Cwm is a modern, purpose built, Community Focused, English medium, Primary School in the  Ystradgynlais area. The school was built in 2012, as part of a County modernisation programme, to accommodate up to 240 children. At present there are approximately 200 children at the school.</a:t>
            </a:r>
            <a:endParaRPr sz="1400" b="0" i="0" u="none" strike="noStrike" cap="none">
              <a:solidFill>
                <a:srgbClr val="000000"/>
              </a:solidFill>
              <a:latin typeface="Arial"/>
              <a:ea typeface="Arial"/>
              <a:cs typeface="Arial"/>
              <a:sym typeface="Arial"/>
            </a:endParaRPr>
          </a:p>
        </p:txBody>
      </p:sp>
      <p:sp>
        <p:nvSpPr>
          <p:cNvPr id="108" name="Google Shape;108;p2"/>
          <p:cNvSpPr/>
          <p:nvPr/>
        </p:nvSpPr>
        <p:spPr>
          <a:xfrm>
            <a:off x="6265935" y="1582340"/>
            <a:ext cx="6096000" cy="255454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chemeClr val="dk1"/>
                </a:solidFill>
                <a:latin typeface="Comic Sans MS"/>
                <a:ea typeface="Comic Sans MS"/>
                <a:cs typeface="Comic Sans MS"/>
                <a:sym typeface="Comic Sans MS"/>
              </a:rPr>
              <a:t>The school building is set well back from the road and is extremely pleasant and well resourced. The school is 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chemeClr val="dk1"/>
                </a:solidFill>
                <a:latin typeface="Comic Sans MS"/>
                <a:ea typeface="Comic Sans MS"/>
                <a:cs typeface="Comic Sans MS"/>
                <a:sym typeface="Comic Sans MS"/>
              </a:rPr>
              <a:t>modern building with 6 mainstream classrooms and 2 Area Additional Educational Needs bases. </a:t>
            </a:r>
            <a:endParaRPr sz="16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chemeClr val="dk1"/>
                </a:solidFill>
                <a:latin typeface="Comic Sans MS"/>
                <a:ea typeface="Comic Sans MS"/>
                <a:cs typeface="Comic Sans MS"/>
                <a:sym typeface="Comic Sans MS"/>
              </a:rPr>
              <a:t>The school also houses a Flying Start setting for 2 year olds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chemeClr val="dk1"/>
                </a:solidFill>
                <a:latin typeface="Comic Sans MS"/>
                <a:ea typeface="Comic Sans MS"/>
                <a:cs typeface="Comic Sans MS"/>
                <a:sym typeface="Comic Sans MS"/>
              </a:rPr>
              <a:t>and a 3/4 Year Old setting.</a:t>
            </a:r>
            <a:endParaRPr sz="16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chemeClr val="dk1"/>
                </a:solidFill>
                <a:latin typeface="Comic Sans MS"/>
                <a:ea typeface="Comic Sans MS"/>
                <a:cs typeface="Comic Sans MS"/>
                <a:sym typeface="Comic Sans MS"/>
              </a:rPr>
              <a:t> Our school has large sports fields which are shared with a community group, a Multi Use Games Area, a woodland area,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chemeClr val="dk1"/>
                </a:solidFill>
                <a:latin typeface="Comic Sans MS"/>
                <a:ea typeface="Comic Sans MS"/>
                <a:cs typeface="Comic Sans MS"/>
                <a:sym typeface="Comic Sans MS"/>
              </a:rPr>
              <a:t>a quiet courtyard area and a playground, which runs around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chemeClr val="dk1"/>
                </a:solidFill>
                <a:latin typeface="Comic Sans MS"/>
                <a:ea typeface="Comic Sans MS"/>
                <a:cs typeface="Comic Sans MS"/>
                <a:sym typeface="Comic Sans MS"/>
              </a:rPr>
              <a:t> the perimeter of the building.</a:t>
            </a:r>
            <a:endParaRPr sz="1600" b="0" i="0" u="none" strike="noStrike" cap="none">
              <a:solidFill>
                <a:schemeClr val="dk1"/>
              </a:solidFill>
              <a:latin typeface="Comic Sans MS"/>
              <a:ea typeface="Comic Sans MS"/>
              <a:cs typeface="Comic Sans MS"/>
              <a:sym typeface="Comic Sans MS"/>
            </a:endParaRPr>
          </a:p>
        </p:txBody>
      </p:sp>
      <p:sp>
        <p:nvSpPr>
          <p:cNvPr id="109" name="Google Shape;109;p2"/>
          <p:cNvSpPr txBox="1"/>
          <p:nvPr/>
        </p:nvSpPr>
        <p:spPr>
          <a:xfrm>
            <a:off x="1572193" y="6419754"/>
            <a:ext cx="807621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err="1">
                <a:solidFill>
                  <a:schemeClr val="dk1"/>
                </a:solidFill>
                <a:latin typeface="Comic Sans MS"/>
                <a:ea typeface="Comic Sans MS"/>
                <a:cs typeface="Comic Sans MS"/>
                <a:sym typeface="Comic Sans MS"/>
              </a:rPr>
              <a:t>Hendreladus</a:t>
            </a:r>
            <a:r>
              <a:rPr lang="en-GB" sz="1800" b="0" i="0" u="none" strike="noStrike" cap="none" dirty="0">
                <a:solidFill>
                  <a:schemeClr val="dk1"/>
                </a:solidFill>
                <a:latin typeface="Comic Sans MS"/>
                <a:ea typeface="Comic Sans MS"/>
                <a:cs typeface="Comic Sans MS"/>
                <a:sym typeface="Comic Sans MS"/>
              </a:rPr>
              <a:t>, </a:t>
            </a:r>
            <a:r>
              <a:rPr lang="en-GB" sz="1800" b="0" i="0" u="none" strike="noStrike" cap="none" dirty="0" err="1">
                <a:solidFill>
                  <a:schemeClr val="dk1"/>
                </a:solidFill>
                <a:latin typeface="Comic Sans MS"/>
                <a:ea typeface="Comic Sans MS"/>
                <a:cs typeface="Comic Sans MS"/>
                <a:sym typeface="Comic Sans MS"/>
              </a:rPr>
              <a:t>Ystradgynlais</a:t>
            </a:r>
            <a:r>
              <a:rPr lang="en-GB" sz="1800" b="0" i="0" u="none" strike="noStrike" cap="none" dirty="0">
                <a:solidFill>
                  <a:schemeClr val="dk1"/>
                </a:solidFill>
                <a:latin typeface="Comic Sans MS"/>
                <a:ea typeface="Comic Sans MS"/>
                <a:cs typeface="Comic Sans MS"/>
                <a:sym typeface="Comic Sans MS"/>
              </a:rPr>
              <a:t>, Swansea, SA9 1SE  Telephone 01639 846070   </a:t>
            </a:r>
            <a:endParaRPr sz="1400" b="0" i="0" u="none" strike="noStrike" cap="none" dirty="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3"/>
          <p:cNvSpPr/>
          <p:nvPr/>
        </p:nvSpPr>
        <p:spPr>
          <a:xfrm>
            <a:off x="3287688" y="32853"/>
            <a:ext cx="5688632"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sng" strike="noStrike" cap="none" dirty="0">
                <a:solidFill>
                  <a:schemeClr val="dk1"/>
                </a:solidFill>
                <a:latin typeface="Comic Sans MS"/>
                <a:ea typeface="Comic Sans MS"/>
                <a:cs typeface="Comic Sans MS"/>
                <a:sym typeface="Comic Sans MS"/>
              </a:rPr>
              <a:t>Aims and Objectives</a:t>
            </a:r>
            <a:endParaRPr sz="2800" b="0" i="0" u="sng" strike="noStrike" cap="none" dirty="0">
              <a:solidFill>
                <a:schemeClr val="dk1"/>
              </a:solidFill>
              <a:latin typeface="Corsiva"/>
              <a:ea typeface="Corsiva"/>
              <a:cs typeface="Corsiva"/>
              <a:sym typeface="Corsiva"/>
            </a:endParaRPr>
          </a:p>
        </p:txBody>
      </p:sp>
      <p:sp>
        <p:nvSpPr>
          <p:cNvPr id="116" name="Google Shape;116;p3"/>
          <p:cNvSpPr/>
          <p:nvPr/>
        </p:nvSpPr>
        <p:spPr>
          <a:xfrm>
            <a:off x="1055440" y="541083"/>
            <a:ext cx="10153128" cy="9233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sng" strike="noStrike" cap="none">
                <a:solidFill>
                  <a:schemeClr val="dk1"/>
                </a:solidFill>
                <a:latin typeface="Comic Sans MS"/>
                <a:ea typeface="Comic Sans MS"/>
                <a:cs typeface="Comic Sans MS"/>
                <a:sym typeface="Comic Sans MS"/>
              </a:rPr>
              <a:t>Aim</a:t>
            </a:r>
            <a:endParaRPr sz="1800" b="1" i="0" u="sng" strike="noStrike" cap="none">
              <a:solidFill>
                <a:schemeClr val="dk1"/>
              </a:solidFill>
              <a:latin typeface="Dancing Script"/>
              <a:ea typeface="Dancing Script"/>
              <a:cs typeface="Dancing Script"/>
              <a:sym typeface="Dancing Script"/>
            </a:endParaRPr>
          </a:p>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Comic Sans MS"/>
                <a:ea typeface="Comic Sans MS"/>
                <a:cs typeface="Comic Sans MS"/>
                <a:sym typeface="Comic Sans MS"/>
              </a:rPr>
              <a:t>At Ysgol Golwg Y Cwm, we aim to work together as teachers, parents and governors, to provide the best possible education that will equip our children for life and work.</a:t>
            </a:r>
            <a:endParaRPr sz="1800" b="0" i="0" u="none" strike="noStrike" cap="none">
              <a:solidFill>
                <a:schemeClr val="dk1"/>
              </a:solidFill>
              <a:latin typeface="Dancing Script"/>
              <a:ea typeface="Dancing Script"/>
              <a:cs typeface="Dancing Script"/>
              <a:sym typeface="Dancing Script"/>
            </a:endParaRPr>
          </a:p>
        </p:txBody>
      </p:sp>
      <p:sp>
        <p:nvSpPr>
          <p:cNvPr id="117" name="Google Shape;117;p3"/>
          <p:cNvSpPr/>
          <p:nvPr/>
        </p:nvSpPr>
        <p:spPr>
          <a:xfrm>
            <a:off x="49354" y="1464413"/>
            <a:ext cx="5711286" cy="18466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sng" strike="noStrike" cap="none">
                <a:solidFill>
                  <a:schemeClr val="dk1"/>
                </a:solidFill>
                <a:latin typeface="Comic Sans MS"/>
                <a:ea typeface="Comic Sans MS"/>
                <a:cs typeface="Comic Sans MS"/>
                <a:sym typeface="Comic Sans MS"/>
              </a:rPr>
              <a:t>Ethos</a:t>
            </a:r>
            <a:endParaRPr sz="2800" b="1" i="0" u="sng" strike="noStrike" cap="none">
              <a:solidFill>
                <a:schemeClr val="dk1"/>
              </a:solidFill>
              <a:latin typeface="Dancing Script"/>
              <a:ea typeface="Dancing Script"/>
              <a:cs typeface="Dancing Script"/>
              <a:sym typeface="Dancing Script"/>
            </a:endParaRPr>
          </a:p>
          <a:p>
            <a:pPr marL="342900" marR="0" lvl="0" indent="-342900" algn="l" rtl="0">
              <a:lnSpc>
                <a:spcPct val="100000"/>
              </a:lnSpc>
              <a:spcBef>
                <a:spcPts val="0"/>
              </a:spcBef>
              <a:spcAft>
                <a:spcPts val="0"/>
              </a:spcAft>
              <a:buClr>
                <a:schemeClr val="dk1"/>
              </a:buClr>
              <a:buSzPts val="1200"/>
              <a:buFont typeface="Noto Sans Symbols"/>
              <a:buChar char="∙"/>
            </a:pPr>
            <a:r>
              <a:rPr lang="en-GB" sz="1200" b="0" i="0" u="none" strike="noStrike" cap="none">
                <a:solidFill>
                  <a:schemeClr val="dk1"/>
                </a:solidFill>
                <a:latin typeface="Comic Sans MS"/>
                <a:ea typeface="Comic Sans MS"/>
                <a:cs typeface="Comic Sans MS"/>
                <a:sym typeface="Comic Sans MS"/>
              </a:rPr>
              <a:t>To create a climate within our school of understanding, care, worth and of mutual respect.</a:t>
            </a:r>
            <a:endParaRPr sz="1200" b="0" i="0" u="none" strike="noStrike" cap="none">
              <a:solidFill>
                <a:schemeClr val="dk1"/>
              </a:solidFill>
              <a:latin typeface="Corsiva"/>
              <a:ea typeface="Corsiva"/>
              <a:cs typeface="Corsiva"/>
              <a:sym typeface="Corsiva"/>
            </a:endParaRPr>
          </a:p>
          <a:p>
            <a:pPr marL="342900" marR="0" lvl="0" indent="-342900" algn="l" rtl="0">
              <a:lnSpc>
                <a:spcPct val="100000"/>
              </a:lnSpc>
              <a:spcBef>
                <a:spcPts val="0"/>
              </a:spcBef>
              <a:spcAft>
                <a:spcPts val="0"/>
              </a:spcAft>
              <a:buClr>
                <a:schemeClr val="dk1"/>
              </a:buClr>
              <a:buSzPts val="1200"/>
              <a:buFont typeface="Noto Sans Symbols"/>
              <a:buChar char="∙"/>
            </a:pPr>
            <a:r>
              <a:rPr lang="en-GB" sz="1200" b="0" i="0" u="none" strike="noStrike" cap="none">
                <a:solidFill>
                  <a:schemeClr val="dk1"/>
                </a:solidFill>
                <a:latin typeface="Comic Sans MS"/>
                <a:ea typeface="Comic Sans MS"/>
                <a:cs typeface="Comic Sans MS"/>
                <a:sym typeface="Comic Sans MS"/>
              </a:rPr>
              <a:t>To achieve equality of opportunity by delivering a curriculum which gives all children the chance to realise their full potential, by fostering respect for religions and moral values, and tolerance of other people’s creeds and cultures.</a:t>
            </a:r>
            <a:endParaRPr sz="1200" b="0" i="0" u="none" strike="noStrike" cap="none">
              <a:solidFill>
                <a:schemeClr val="dk1"/>
              </a:solidFill>
              <a:latin typeface="Corsiva"/>
              <a:ea typeface="Corsiva"/>
              <a:cs typeface="Corsiva"/>
              <a:sym typeface="Corsiva"/>
            </a:endParaRPr>
          </a:p>
          <a:p>
            <a:pPr marL="342900" marR="0" lvl="0" indent="-342900" algn="l" rtl="0">
              <a:lnSpc>
                <a:spcPct val="100000"/>
              </a:lnSpc>
              <a:spcBef>
                <a:spcPts val="0"/>
              </a:spcBef>
              <a:spcAft>
                <a:spcPts val="0"/>
              </a:spcAft>
              <a:buClr>
                <a:schemeClr val="dk1"/>
              </a:buClr>
              <a:buSzPts val="1200"/>
              <a:buFont typeface="Noto Sans Symbols"/>
              <a:buChar char="∙"/>
            </a:pPr>
            <a:r>
              <a:rPr lang="en-GB" sz="1200" b="0" i="0" u="none" strike="noStrike" cap="none">
                <a:solidFill>
                  <a:schemeClr val="dk1"/>
                </a:solidFill>
                <a:latin typeface="Comic Sans MS"/>
                <a:ea typeface="Comic Sans MS"/>
                <a:cs typeface="Comic Sans MS"/>
                <a:sym typeface="Comic Sans MS"/>
              </a:rPr>
              <a:t>To promote learners’ bilingual skills and reflect the language and culture of Wales.</a:t>
            </a:r>
            <a:endParaRPr sz="1200" b="0" i="0" u="none" strike="noStrike" cap="none">
              <a:solidFill>
                <a:schemeClr val="dk1"/>
              </a:solidFill>
              <a:latin typeface="Corsiva"/>
              <a:ea typeface="Corsiva"/>
              <a:cs typeface="Corsiva"/>
              <a:sym typeface="Corsiva"/>
            </a:endParaRPr>
          </a:p>
        </p:txBody>
      </p:sp>
      <p:sp>
        <p:nvSpPr>
          <p:cNvPr id="118" name="Google Shape;118;p3"/>
          <p:cNvSpPr/>
          <p:nvPr/>
        </p:nvSpPr>
        <p:spPr>
          <a:xfrm>
            <a:off x="5760640" y="1489541"/>
            <a:ext cx="6096000" cy="147732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sng" strike="noStrike" cap="none">
                <a:solidFill>
                  <a:schemeClr val="dk1"/>
                </a:solidFill>
                <a:latin typeface="Comic Sans MS"/>
                <a:ea typeface="Comic Sans MS"/>
                <a:cs typeface="Comic Sans MS"/>
                <a:sym typeface="Comic Sans MS"/>
              </a:rPr>
              <a:t>Quality of Education</a:t>
            </a:r>
            <a:endParaRPr sz="1800" b="1" i="0" u="sng" strike="noStrike" cap="none">
              <a:solidFill>
                <a:schemeClr val="dk1"/>
              </a:solidFill>
              <a:latin typeface="Dancing Script"/>
              <a:ea typeface="Dancing Script"/>
              <a:cs typeface="Dancing Script"/>
              <a:sym typeface="Dancing Script"/>
            </a:endParaRPr>
          </a:p>
          <a:p>
            <a:pPr marL="342900" marR="0" lvl="0" indent="-342900" algn="l" rtl="0">
              <a:lnSpc>
                <a:spcPct val="100000"/>
              </a:lnSpc>
              <a:spcBef>
                <a:spcPts val="0"/>
              </a:spcBef>
              <a:spcAft>
                <a:spcPts val="0"/>
              </a:spcAft>
              <a:buClr>
                <a:schemeClr val="dk1"/>
              </a:buClr>
              <a:buSzPts val="1200"/>
              <a:buFont typeface="Noto Sans Symbols"/>
              <a:buChar char="∙"/>
            </a:pPr>
            <a:r>
              <a:rPr lang="en-GB" sz="1200" b="0" i="0" u="none" strike="noStrike" cap="none">
                <a:solidFill>
                  <a:schemeClr val="dk1"/>
                </a:solidFill>
                <a:latin typeface="Comic Sans MS"/>
                <a:ea typeface="Comic Sans MS"/>
                <a:cs typeface="Comic Sans MS"/>
                <a:sym typeface="Comic Sans MS"/>
              </a:rPr>
              <a:t>To promote the acquisition of relevant knowledge, skills and understanding, and enhance the quality and effectiveness of learning through activities that children find meaningful and stimulating.</a:t>
            </a:r>
            <a:endParaRPr sz="1200" b="0" i="0" u="none" strike="noStrike" cap="none">
              <a:solidFill>
                <a:schemeClr val="dk1"/>
              </a:solidFill>
              <a:latin typeface="Corsiva"/>
              <a:ea typeface="Corsiva"/>
              <a:cs typeface="Corsiva"/>
              <a:sym typeface="Corsiva"/>
            </a:endParaRPr>
          </a:p>
          <a:p>
            <a:pPr marL="342900" marR="0" lvl="0" indent="-342900" algn="l" rtl="0">
              <a:lnSpc>
                <a:spcPct val="100000"/>
              </a:lnSpc>
              <a:spcBef>
                <a:spcPts val="0"/>
              </a:spcBef>
              <a:spcAft>
                <a:spcPts val="0"/>
              </a:spcAft>
              <a:buClr>
                <a:schemeClr val="dk1"/>
              </a:buClr>
              <a:buSzPts val="1200"/>
              <a:buFont typeface="Noto Sans Symbols"/>
              <a:buChar char="∙"/>
            </a:pPr>
            <a:r>
              <a:rPr lang="en-GB" sz="1200" b="0" i="0" u="none" strike="noStrike" cap="none">
                <a:solidFill>
                  <a:schemeClr val="dk1"/>
                </a:solidFill>
                <a:latin typeface="Comic Sans MS"/>
                <a:ea typeface="Comic Sans MS"/>
                <a:cs typeface="Comic Sans MS"/>
                <a:sym typeface="Comic Sans MS"/>
              </a:rPr>
              <a:t>To help children develop lively, enquiring minds and the ability to reason.</a:t>
            </a:r>
            <a:endParaRPr sz="1200" b="0" i="0" u="none" strike="noStrike" cap="none">
              <a:solidFill>
                <a:schemeClr val="dk1"/>
              </a:solidFill>
              <a:latin typeface="Corsiva"/>
              <a:ea typeface="Corsiva"/>
              <a:cs typeface="Corsiva"/>
              <a:sym typeface="Corsiva"/>
            </a:endParaRPr>
          </a:p>
          <a:p>
            <a:pPr marL="342900" marR="0" lvl="0" indent="-342900" algn="l" rtl="0">
              <a:lnSpc>
                <a:spcPct val="100000"/>
              </a:lnSpc>
              <a:spcBef>
                <a:spcPts val="0"/>
              </a:spcBef>
              <a:spcAft>
                <a:spcPts val="0"/>
              </a:spcAft>
              <a:buClr>
                <a:schemeClr val="dk1"/>
              </a:buClr>
              <a:buSzPts val="1200"/>
              <a:buFont typeface="Noto Sans Symbols"/>
              <a:buChar char="∙"/>
            </a:pPr>
            <a:r>
              <a:rPr lang="en-GB" sz="1200" b="0" i="0" u="none" strike="noStrike" cap="none">
                <a:solidFill>
                  <a:schemeClr val="dk1"/>
                </a:solidFill>
                <a:latin typeface="Comic Sans MS"/>
                <a:ea typeface="Comic Sans MS"/>
                <a:cs typeface="Comic Sans MS"/>
                <a:sym typeface="Comic Sans MS"/>
              </a:rPr>
              <a:t>To help develop the skills of concentration, application, self-discipline and maximise their capacity to learn by encouraging self-confidence.</a:t>
            </a:r>
            <a:endParaRPr sz="1200" b="0" i="0" u="none" strike="noStrike" cap="none">
              <a:solidFill>
                <a:schemeClr val="dk1"/>
              </a:solidFill>
              <a:latin typeface="Corsiva"/>
              <a:ea typeface="Corsiva"/>
              <a:cs typeface="Corsiva"/>
              <a:sym typeface="Corsiva"/>
            </a:endParaRPr>
          </a:p>
        </p:txBody>
      </p:sp>
      <p:sp>
        <p:nvSpPr>
          <p:cNvPr id="119" name="Google Shape;119;p3"/>
          <p:cNvSpPr/>
          <p:nvPr/>
        </p:nvSpPr>
        <p:spPr>
          <a:xfrm>
            <a:off x="114157" y="3311072"/>
            <a:ext cx="5447928" cy="147732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sng" strike="noStrike" cap="none">
                <a:solidFill>
                  <a:schemeClr val="dk1"/>
                </a:solidFill>
                <a:latin typeface="Comic Sans MS"/>
                <a:ea typeface="Comic Sans MS"/>
                <a:cs typeface="Comic Sans MS"/>
                <a:sym typeface="Comic Sans MS"/>
              </a:rPr>
              <a:t>Curriculum</a:t>
            </a:r>
            <a:endParaRPr sz="1800" b="1" i="0" u="sng" strike="noStrike" cap="none">
              <a:solidFill>
                <a:schemeClr val="dk1"/>
              </a:solidFill>
              <a:latin typeface="Dancing Script"/>
              <a:ea typeface="Dancing Script"/>
              <a:cs typeface="Dancing Script"/>
              <a:sym typeface="Dancing Script"/>
            </a:endParaRPr>
          </a:p>
          <a:p>
            <a:pPr marL="342900" marR="0" lvl="0" indent="-342900" algn="l" rtl="0">
              <a:lnSpc>
                <a:spcPct val="100000"/>
              </a:lnSpc>
              <a:spcBef>
                <a:spcPts val="0"/>
              </a:spcBef>
              <a:spcAft>
                <a:spcPts val="0"/>
              </a:spcAft>
              <a:buClr>
                <a:schemeClr val="dk1"/>
              </a:buClr>
              <a:buSzPts val="1200"/>
              <a:buFont typeface="Noto Sans Symbols"/>
              <a:buChar char="∙"/>
            </a:pPr>
            <a:r>
              <a:rPr lang="en-GB" sz="1200" b="0" i="0" u="none" strike="noStrike" cap="none">
                <a:solidFill>
                  <a:schemeClr val="dk1"/>
                </a:solidFill>
                <a:latin typeface="Comic Sans MS"/>
                <a:ea typeface="Comic Sans MS"/>
                <a:cs typeface="Comic Sans MS"/>
                <a:sym typeface="Comic Sans MS"/>
              </a:rPr>
              <a:t>To provide a curriculum that is broad, balanced, relevant and appropriate to the children’s needs in order to promote the all-round development of every child.</a:t>
            </a:r>
            <a:endParaRPr sz="1200" b="0" i="0" u="none" strike="noStrike" cap="none">
              <a:solidFill>
                <a:schemeClr val="dk1"/>
              </a:solidFill>
              <a:latin typeface="Corsiva"/>
              <a:ea typeface="Corsiva"/>
              <a:cs typeface="Corsiva"/>
              <a:sym typeface="Corsiva"/>
            </a:endParaRPr>
          </a:p>
          <a:p>
            <a:pPr marL="342900" marR="0" lvl="0" indent="-342900" algn="l" rtl="0">
              <a:lnSpc>
                <a:spcPct val="100000"/>
              </a:lnSpc>
              <a:spcBef>
                <a:spcPts val="0"/>
              </a:spcBef>
              <a:spcAft>
                <a:spcPts val="0"/>
              </a:spcAft>
              <a:buClr>
                <a:schemeClr val="dk1"/>
              </a:buClr>
              <a:buSzPts val="1200"/>
              <a:buFont typeface="Noto Sans Symbols"/>
              <a:buChar char="∙"/>
            </a:pPr>
            <a:r>
              <a:rPr lang="en-GB" sz="1200" b="0" i="0" u="none" strike="noStrike" cap="none">
                <a:solidFill>
                  <a:schemeClr val="dk1"/>
                </a:solidFill>
                <a:latin typeface="Comic Sans MS"/>
                <a:ea typeface="Comic Sans MS"/>
                <a:cs typeface="Comic Sans MS"/>
                <a:sym typeface="Comic Sans MS"/>
              </a:rPr>
              <a:t>To ensure that all children acquire the essential skills of literacy, numeracy and communication, and develop the ability to use these effectively.</a:t>
            </a:r>
            <a:endParaRPr sz="1200" b="0" i="0" u="none" strike="noStrike" cap="none">
              <a:solidFill>
                <a:schemeClr val="dk1"/>
              </a:solidFill>
              <a:latin typeface="Corsiva"/>
              <a:ea typeface="Corsiva"/>
              <a:cs typeface="Corsiva"/>
              <a:sym typeface="Corsiva"/>
            </a:endParaRPr>
          </a:p>
        </p:txBody>
      </p:sp>
      <p:sp>
        <p:nvSpPr>
          <p:cNvPr id="120" name="Google Shape;120;p3"/>
          <p:cNvSpPr/>
          <p:nvPr/>
        </p:nvSpPr>
        <p:spPr>
          <a:xfrm>
            <a:off x="5928320" y="3290752"/>
            <a:ext cx="6096000" cy="129266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sng" strike="noStrike" cap="none">
                <a:solidFill>
                  <a:schemeClr val="dk1"/>
                </a:solidFill>
                <a:latin typeface="Comic Sans MS"/>
                <a:ea typeface="Comic Sans MS"/>
                <a:cs typeface="Comic Sans MS"/>
                <a:sym typeface="Comic Sans MS"/>
              </a:rPr>
              <a:t>Leadership &amp; Management</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200"/>
              <a:buFont typeface="Noto Sans Symbols"/>
              <a:buChar char="∙"/>
            </a:pPr>
            <a:r>
              <a:rPr lang="en-GB" sz="1200" b="0" i="0" u="none" strike="noStrike" cap="none">
                <a:solidFill>
                  <a:schemeClr val="dk1"/>
                </a:solidFill>
                <a:latin typeface="Comic Sans MS"/>
                <a:ea typeface="Comic Sans MS"/>
                <a:cs typeface="Comic Sans MS"/>
                <a:sym typeface="Comic Sans MS"/>
              </a:rPr>
              <a:t>To create a working environment which all staff find stimulating and supportive, where their contributions and skills are recognised and valued.</a:t>
            </a:r>
            <a:endParaRPr sz="1200" b="0" i="0" u="none" strike="noStrike" cap="none">
              <a:solidFill>
                <a:schemeClr val="dk1"/>
              </a:solidFill>
              <a:latin typeface="Corsiva"/>
              <a:ea typeface="Corsiva"/>
              <a:cs typeface="Corsiva"/>
              <a:sym typeface="Corsiva"/>
            </a:endParaRPr>
          </a:p>
          <a:p>
            <a:pPr marL="342900" marR="0" lvl="0" indent="-342900" algn="l" rtl="0">
              <a:lnSpc>
                <a:spcPct val="100000"/>
              </a:lnSpc>
              <a:spcBef>
                <a:spcPts val="0"/>
              </a:spcBef>
              <a:spcAft>
                <a:spcPts val="0"/>
              </a:spcAft>
              <a:buClr>
                <a:schemeClr val="dk1"/>
              </a:buClr>
              <a:buSzPts val="1200"/>
              <a:buFont typeface="Noto Sans Symbols"/>
              <a:buChar char="∙"/>
            </a:pPr>
            <a:r>
              <a:rPr lang="en-GB" sz="1200" b="0" i="0" u="none" strike="noStrike" cap="none">
                <a:solidFill>
                  <a:schemeClr val="dk1"/>
                </a:solidFill>
                <a:latin typeface="Comic Sans MS"/>
                <a:ea typeface="Comic Sans MS"/>
                <a:cs typeface="Comic Sans MS"/>
                <a:sym typeface="Comic Sans MS"/>
              </a:rPr>
              <a:t>To maintain and develop a sound working relationship between governors, Head teacher, staff and parents for the benefit of the whole school community.</a:t>
            </a:r>
            <a:endParaRPr sz="1200" b="0" i="0" u="none" strike="noStrike" cap="none">
              <a:solidFill>
                <a:schemeClr val="dk1"/>
              </a:solidFill>
              <a:latin typeface="Corsiva"/>
              <a:ea typeface="Corsiva"/>
              <a:cs typeface="Corsiva"/>
              <a:sym typeface="Corsiva"/>
            </a:endParaRPr>
          </a:p>
        </p:txBody>
      </p:sp>
      <p:sp>
        <p:nvSpPr>
          <p:cNvPr id="121" name="Google Shape;121;p3"/>
          <p:cNvSpPr/>
          <p:nvPr/>
        </p:nvSpPr>
        <p:spPr>
          <a:xfrm>
            <a:off x="3431704" y="5594109"/>
            <a:ext cx="7596844" cy="7386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chemeClr val="dk1"/>
                </a:solidFill>
                <a:latin typeface="Comic Sans MS"/>
                <a:ea typeface="Comic Sans MS"/>
                <a:cs typeface="Comic Sans MS"/>
                <a:sym typeface="Comic Sans MS"/>
              </a:rPr>
              <a:t>                                  </a:t>
            </a:r>
            <a:r>
              <a:rPr lang="en-GB" sz="1800" b="0" i="0" u="none" strike="noStrike" cap="none">
                <a:solidFill>
                  <a:schemeClr val="dk1"/>
                </a:solidFill>
                <a:latin typeface="Comic Sans MS"/>
                <a:ea typeface="Comic Sans MS"/>
                <a:cs typeface="Comic Sans MS"/>
                <a:sym typeface="Comic Sans MS"/>
              </a:rPr>
              <a:t> </a:t>
            </a:r>
            <a:r>
              <a:rPr lang="en-GB" sz="1800" b="1" i="0" u="sng" strike="noStrike" cap="none">
                <a:solidFill>
                  <a:schemeClr val="dk1"/>
                </a:solidFill>
                <a:latin typeface="Comic Sans MS"/>
                <a:ea typeface="Comic Sans MS"/>
                <a:cs typeface="Comic Sans MS"/>
                <a:sym typeface="Comic Sans MS"/>
              </a:rPr>
              <a:t>Resources </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200"/>
              <a:buFont typeface="Noto Sans Symbols"/>
              <a:buChar char="∙"/>
            </a:pPr>
            <a:r>
              <a:rPr lang="en-GB" sz="1200" b="0" i="0" u="none" strike="noStrike" cap="none">
                <a:solidFill>
                  <a:schemeClr val="dk1"/>
                </a:solidFill>
                <a:latin typeface="Comic Sans MS"/>
                <a:ea typeface="Comic Sans MS"/>
                <a:cs typeface="Comic Sans MS"/>
                <a:sym typeface="Comic Sans MS"/>
              </a:rPr>
              <a:t>To provide staff with opportunities for professional development.</a:t>
            </a:r>
            <a:endParaRPr sz="1200" b="0" i="0" u="none" strike="noStrike" cap="none">
              <a:solidFill>
                <a:schemeClr val="dk1"/>
              </a:solidFill>
              <a:latin typeface="Corsiva"/>
              <a:ea typeface="Corsiva"/>
              <a:cs typeface="Corsiva"/>
              <a:sym typeface="Corsiva"/>
            </a:endParaRPr>
          </a:p>
          <a:p>
            <a:pPr marL="342900" marR="0" lvl="0" indent="-342900" algn="l" rtl="0">
              <a:lnSpc>
                <a:spcPct val="100000"/>
              </a:lnSpc>
              <a:spcBef>
                <a:spcPts val="0"/>
              </a:spcBef>
              <a:spcAft>
                <a:spcPts val="0"/>
              </a:spcAft>
              <a:buClr>
                <a:schemeClr val="dk1"/>
              </a:buClr>
              <a:buSzPts val="1200"/>
              <a:buFont typeface="Noto Sans Symbols"/>
              <a:buChar char="∙"/>
            </a:pPr>
            <a:r>
              <a:rPr lang="en-GB" sz="1200" b="0" i="0" u="none" strike="noStrike" cap="none">
                <a:solidFill>
                  <a:schemeClr val="dk1"/>
                </a:solidFill>
                <a:latin typeface="Comic Sans MS"/>
                <a:ea typeface="Comic Sans MS"/>
                <a:cs typeface="Comic Sans MS"/>
                <a:sym typeface="Comic Sans MS"/>
              </a:rPr>
              <a:t>To provide value for money within a balanced budget.</a:t>
            </a:r>
            <a:endParaRPr sz="1200" b="0" i="0" u="none" strike="noStrike" cap="none">
              <a:solidFill>
                <a:schemeClr val="dk1"/>
              </a:solidFill>
              <a:latin typeface="Corsiva"/>
              <a:ea typeface="Corsiva"/>
              <a:cs typeface="Corsiva"/>
              <a:sym typeface="Corsiva"/>
            </a:endParaRPr>
          </a:p>
        </p:txBody>
      </p:sp>
      <p:sp>
        <p:nvSpPr>
          <p:cNvPr id="122" name="Google Shape;122;p3"/>
          <p:cNvSpPr/>
          <p:nvPr/>
        </p:nvSpPr>
        <p:spPr>
          <a:xfrm>
            <a:off x="1775520" y="4691099"/>
            <a:ext cx="7859297" cy="110799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sng" strike="noStrike" cap="none">
                <a:solidFill>
                  <a:schemeClr val="dk1"/>
                </a:solidFill>
                <a:latin typeface="Comic Sans MS"/>
                <a:ea typeface="Comic Sans MS"/>
                <a:cs typeface="Comic Sans MS"/>
                <a:sym typeface="Comic Sans MS"/>
              </a:rPr>
              <a:t>Equal Opportunities</a:t>
            </a:r>
            <a:endParaRPr sz="2800" b="1" i="0" u="sng" strike="noStrike" cap="none">
              <a:solidFill>
                <a:schemeClr val="dk1"/>
              </a:solidFill>
              <a:latin typeface="Dancing Script"/>
              <a:ea typeface="Dancing Script"/>
              <a:cs typeface="Dancing Script"/>
              <a:sym typeface="Dancing Script"/>
            </a:endParaRPr>
          </a:p>
          <a:p>
            <a:pPr marL="0" marR="0" lvl="0" indent="0" algn="l" rtl="0">
              <a:lnSpc>
                <a:spcPct val="100000"/>
              </a:lnSpc>
              <a:spcBef>
                <a:spcPts val="0"/>
              </a:spcBef>
              <a:spcAft>
                <a:spcPts val="0"/>
              </a:spcAft>
              <a:buClr>
                <a:srgbClr val="000000"/>
              </a:buClr>
              <a:buSzPts val="1200"/>
              <a:buFont typeface="Arial"/>
              <a:buNone/>
            </a:pPr>
            <a:r>
              <a:rPr lang="en-GB" sz="1200" b="0" i="0" u="none" strike="noStrike" cap="none">
                <a:solidFill>
                  <a:schemeClr val="dk1"/>
                </a:solidFill>
                <a:latin typeface="Comic Sans MS"/>
                <a:ea typeface="Comic Sans MS"/>
                <a:cs typeface="Comic Sans MS"/>
                <a:sym typeface="Comic Sans MS"/>
              </a:rPr>
              <a:t>We promote positive attitudes in children, staff, governors and parents so that the children can fulfil their potential and make choices, unhampered by expectations based on gender or role stereotyping. We seek to fulfil the aims of the school regardless of age, gender, ability (both academic and physical) ethnic origin or background of the child. </a:t>
            </a:r>
            <a:endParaRPr sz="1200" b="0" i="0" u="none" strike="noStrike" cap="none">
              <a:solidFill>
                <a:schemeClr val="dk1"/>
              </a:solidFill>
              <a:latin typeface="Dancing Script"/>
              <a:ea typeface="Dancing Script"/>
              <a:cs typeface="Dancing Script"/>
              <a:sym typeface="Dancing Script"/>
            </a:endParaRPr>
          </a:p>
        </p:txBody>
      </p:sp>
      <p:sp>
        <p:nvSpPr>
          <p:cNvPr id="123" name="Google Shape;123;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3</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21" name="Google Shape;121;p3"/>
          <p:cNvSpPr/>
          <p:nvPr/>
        </p:nvSpPr>
        <p:spPr>
          <a:xfrm>
            <a:off x="3431704" y="5594109"/>
            <a:ext cx="7596844"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chemeClr val="dk1"/>
                </a:solidFill>
                <a:latin typeface="Comic Sans MS"/>
                <a:ea typeface="Comic Sans MS"/>
                <a:cs typeface="Comic Sans MS"/>
                <a:sym typeface="Comic Sans MS"/>
              </a:rPr>
              <a:t>                                  </a:t>
            </a:r>
            <a:r>
              <a:rPr lang="en-GB" sz="1800" b="0" i="0" u="none" strike="noStrike" cap="none" dirty="0">
                <a:solidFill>
                  <a:schemeClr val="dk1"/>
                </a:solidFill>
                <a:latin typeface="Comic Sans MS"/>
                <a:ea typeface="Comic Sans MS"/>
                <a:cs typeface="Comic Sans MS"/>
                <a:sym typeface="Comic Sans MS"/>
              </a:rPr>
              <a:t> </a:t>
            </a:r>
            <a:endParaRPr sz="1200" b="0" i="0" u="none" strike="noStrike" cap="none" dirty="0">
              <a:solidFill>
                <a:schemeClr val="dk1"/>
              </a:solidFill>
              <a:latin typeface="Corsiva"/>
              <a:ea typeface="Corsiva"/>
              <a:cs typeface="Corsiva"/>
              <a:sym typeface="Corsiva"/>
            </a:endParaRPr>
          </a:p>
        </p:txBody>
      </p:sp>
      <p:sp>
        <p:nvSpPr>
          <p:cNvPr id="123" name="Google Shape;123;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4</a:t>
            </a:fld>
            <a:endParaRPr/>
          </a:p>
        </p:txBody>
      </p:sp>
      <p:sp>
        <p:nvSpPr>
          <p:cNvPr id="12" name="TextBox 11">
            <a:extLst>
              <a:ext uri="{FF2B5EF4-FFF2-40B4-BE49-F238E27FC236}">
                <a16:creationId xmlns:a16="http://schemas.microsoft.com/office/drawing/2014/main" id="{AE1370B0-FEE6-4157-BABD-C02BA9688905}"/>
              </a:ext>
            </a:extLst>
          </p:cNvPr>
          <p:cNvSpPr txBox="1"/>
          <p:nvPr/>
        </p:nvSpPr>
        <p:spPr>
          <a:xfrm>
            <a:off x="2769326" y="264123"/>
            <a:ext cx="6096000" cy="584775"/>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2800"/>
              <a:buFont typeface="Arial"/>
              <a:buNone/>
            </a:pPr>
            <a:r>
              <a:rPr lang="en-GB" sz="3200" b="1" i="0" u="sng" strike="noStrike" cap="none" dirty="0">
                <a:solidFill>
                  <a:schemeClr val="dk1"/>
                </a:solidFill>
                <a:latin typeface="Comic Sans MS"/>
                <a:ea typeface="Comic Sans MS"/>
                <a:cs typeface="Comic Sans MS"/>
                <a:sym typeface="Comic Sans MS"/>
              </a:rPr>
              <a:t>Attendance</a:t>
            </a:r>
            <a:endParaRPr lang="en-GB" sz="3200" b="0" i="0" u="sng" strike="noStrike" cap="none" dirty="0">
              <a:solidFill>
                <a:schemeClr val="dk1"/>
              </a:solidFill>
              <a:latin typeface="Corsiva"/>
              <a:ea typeface="Corsiva"/>
              <a:cs typeface="Corsiva"/>
              <a:sym typeface="Corsiva"/>
            </a:endParaRPr>
          </a:p>
        </p:txBody>
      </p:sp>
      <p:pic>
        <p:nvPicPr>
          <p:cNvPr id="5" name="Picture 4">
            <a:extLst>
              <a:ext uri="{FF2B5EF4-FFF2-40B4-BE49-F238E27FC236}">
                <a16:creationId xmlns:a16="http://schemas.microsoft.com/office/drawing/2014/main" id="{696B16C8-864B-4811-B7ED-14B0D3A5D3A2}"/>
              </a:ext>
            </a:extLst>
          </p:cNvPr>
          <p:cNvPicPr>
            <a:picLocks noChangeAspect="1"/>
          </p:cNvPicPr>
          <p:nvPr/>
        </p:nvPicPr>
        <p:blipFill>
          <a:blip r:embed="rId3"/>
          <a:stretch>
            <a:fillRect/>
          </a:stretch>
        </p:blipFill>
        <p:spPr>
          <a:xfrm>
            <a:off x="2017328" y="4008490"/>
            <a:ext cx="7164566" cy="2920449"/>
          </a:xfrm>
          <a:prstGeom prst="rect">
            <a:avLst/>
          </a:prstGeom>
        </p:spPr>
      </p:pic>
      <p:sp>
        <p:nvSpPr>
          <p:cNvPr id="8" name="TextBox 7">
            <a:extLst>
              <a:ext uri="{FF2B5EF4-FFF2-40B4-BE49-F238E27FC236}">
                <a16:creationId xmlns:a16="http://schemas.microsoft.com/office/drawing/2014/main" id="{F189B979-6E42-495D-8B17-AF64E28EC0A2}"/>
              </a:ext>
            </a:extLst>
          </p:cNvPr>
          <p:cNvSpPr txBox="1"/>
          <p:nvPr/>
        </p:nvSpPr>
        <p:spPr>
          <a:xfrm>
            <a:off x="148046" y="848898"/>
            <a:ext cx="11895908" cy="4278094"/>
          </a:xfrm>
          <a:prstGeom prst="rect">
            <a:avLst/>
          </a:prstGeom>
          <a:noFill/>
        </p:spPr>
        <p:txBody>
          <a:bodyPr wrap="square" rtlCol="0">
            <a:spAutoFit/>
          </a:bodyPr>
          <a:lstStyle/>
          <a:p>
            <a:r>
              <a:rPr lang="en-GB" sz="2000" b="1" dirty="0">
                <a:latin typeface="Comic Sans MS" panose="030F0702030302020204" pitchFamily="66" charset="0"/>
              </a:rPr>
              <a:t>                                  Target 2026 – 2027: 92.5%</a:t>
            </a:r>
          </a:p>
          <a:p>
            <a:endParaRPr lang="en-GB" sz="2000" b="1" dirty="0">
              <a:latin typeface="Comic Sans MS" panose="030F0702030302020204" pitchFamily="66" charset="0"/>
            </a:endParaRPr>
          </a:p>
          <a:p>
            <a:r>
              <a:rPr lang="en-GB" sz="2000" b="1" dirty="0">
                <a:latin typeface="Comic Sans MS" panose="030F0702030302020204" pitchFamily="66" charset="0"/>
              </a:rPr>
              <a:t>                                  Target 2025 - 2026: 92%</a:t>
            </a:r>
          </a:p>
          <a:p>
            <a:r>
              <a:rPr lang="en-GB" sz="2000" b="1" dirty="0">
                <a:latin typeface="Comic Sans MS" panose="030F0702030302020204" pitchFamily="66" charset="0"/>
              </a:rPr>
              <a:t>                          </a:t>
            </a:r>
            <a:r>
              <a:rPr lang="en-GB" sz="2000" b="1" dirty="0">
                <a:solidFill>
                  <a:schemeClr val="accent2"/>
                </a:solidFill>
                <a:latin typeface="Comic Sans MS" panose="030F0702030302020204" pitchFamily="66" charset="0"/>
              </a:rPr>
              <a:t>Autumn – 92% </a:t>
            </a:r>
            <a:r>
              <a:rPr lang="en-GB" sz="2000" b="1" dirty="0">
                <a:solidFill>
                  <a:schemeClr val="accent6">
                    <a:lumMod val="50000"/>
                  </a:schemeClr>
                </a:solidFill>
                <a:latin typeface="Comic Sans MS" panose="030F0702030302020204" pitchFamily="66" charset="0"/>
              </a:rPr>
              <a:t>Spring 92%  </a:t>
            </a:r>
            <a:r>
              <a:rPr lang="en-GB" sz="2000" b="1" dirty="0">
                <a:solidFill>
                  <a:srgbClr val="FFFF00"/>
                </a:solidFill>
                <a:latin typeface="Comic Sans MS" panose="030F0702030302020204" pitchFamily="66" charset="0"/>
              </a:rPr>
              <a:t>Summer 92%</a:t>
            </a:r>
          </a:p>
          <a:p>
            <a:endParaRPr lang="en-GB" sz="2000" b="1" dirty="0">
              <a:latin typeface="Comic Sans MS" panose="030F0702030302020204" pitchFamily="66" charset="0"/>
            </a:endParaRPr>
          </a:p>
          <a:p>
            <a:r>
              <a:rPr lang="en-GB" sz="1600" dirty="0">
                <a:latin typeface="Comic Sans MS" panose="030F0702030302020204" pitchFamily="66" charset="0"/>
                <a:ea typeface="Times New Roman" panose="02020603050405020304" pitchFamily="18" charset="0"/>
                <a:cs typeface="Times New Roman" panose="02020603050405020304" pitchFamily="18" charset="0"/>
              </a:rPr>
              <a:t>G</a:t>
            </a:r>
            <a:r>
              <a:rPr lang="en-GB" sz="1600" dirty="0">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rPr>
              <a:t>ood attendance is really important for your child’s learning and wellbeing. At our school, we aim for every child to attend every day possible, and we support families through clear monitoring and helpful communication. </a:t>
            </a:r>
          </a:p>
          <a:p>
            <a:r>
              <a:rPr lang="en-GB" sz="1600" dirty="0">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rPr>
              <a:t>Attendance is monitored in several ways to ensure that we can identify any concerns early and celebrate great effort. </a:t>
            </a:r>
          </a:p>
          <a:p>
            <a:r>
              <a:rPr lang="en-GB" sz="1600" dirty="0">
                <a:solidFill>
                  <a:srgbClr val="000000"/>
                </a:solidFill>
                <a:effectLst/>
                <a:latin typeface="Comic Sans MS" panose="030F0702030302020204" pitchFamily="66" charset="0"/>
                <a:ea typeface="Times New Roman" panose="02020603050405020304" pitchFamily="18" charset="0"/>
                <a:cs typeface="Times New Roman" panose="02020603050405020304" pitchFamily="18" charset="0"/>
              </a:rPr>
              <a:t>If your child is absent, please inform the school on the first day of absence. Even when a child’s absence is authorised (for example, due to illness, medical appointments, or other authorised circumstances), these days are still classed as absent in attendance figures.</a:t>
            </a:r>
            <a:endParaRPr lang="en-GB" sz="1600" dirty="0">
              <a:effectLst/>
              <a:latin typeface="Comic Sans MS" panose="030F0702030302020204" pitchFamily="66" charset="0"/>
              <a:ea typeface="Calibri" panose="020F0502020204030204" pitchFamily="34" charset="0"/>
              <a:cs typeface="Times New Roman" panose="02020603050405020304" pitchFamily="18" charset="0"/>
            </a:endParaRPr>
          </a:p>
          <a:p>
            <a:endParaRPr lang="en-GB" sz="1800" dirty="0">
              <a:effectLst/>
              <a:latin typeface="Comic Sans MS" panose="030F0702030302020204" pitchFamily="66" charset="0"/>
              <a:ea typeface="Calibri" panose="020F0502020204030204" pitchFamily="34" charset="0"/>
              <a:cs typeface="Times New Roman" panose="02020603050405020304" pitchFamily="18" charset="0"/>
            </a:endParaRPr>
          </a:p>
          <a:p>
            <a:endParaRPr lang="en-GB" sz="1800" dirty="0">
              <a:effectLst/>
              <a:latin typeface="Comic Sans MS" panose="030F0702030302020204" pitchFamily="66" charset="0"/>
              <a:ea typeface="Calibri" panose="020F0502020204030204" pitchFamily="34" charset="0"/>
              <a:cs typeface="Times New Roman" panose="02020603050405020304" pitchFamily="18" charset="0"/>
            </a:endParaRPr>
          </a:p>
          <a:p>
            <a:endParaRPr lang="en-GB" sz="2000" b="1" dirty="0">
              <a:latin typeface="Comic Sans MS" panose="030F0702030302020204" pitchFamily="66" charset="0"/>
            </a:endParaRPr>
          </a:p>
          <a:p>
            <a:endParaRPr lang="en-GB" sz="2000" b="1" dirty="0">
              <a:latin typeface="Comic Sans MS" panose="030F0702030302020204" pitchFamily="66" charset="0"/>
            </a:endParaRPr>
          </a:p>
        </p:txBody>
      </p:sp>
    </p:spTree>
    <p:extLst>
      <p:ext uri="{BB962C8B-B14F-4D97-AF65-F5344CB8AC3E}">
        <p14:creationId xmlns:p14="http://schemas.microsoft.com/office/powerpoint/2010/main" val="10152061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5</a:t>
            </a:fld>
            <a:endParaRPr/>
          </a:p>
        </p:txBody>
      </p:sp>
      <p:pic>
        <p:nvPicPr>
          <p:cNvPr id="129" name="Google Shape;129;p4"/>
          <p:cNvPicPr preferRelativeResize="0"/>
          <p:nvPr/>
        </p:nvPicPr>
        <p:blipFill rotWithShape="1">
          <a:blip r:embed="rId3">
            <a:alphaModFix/>
          </a:blip>
          <a:srcRect/>
          <a:stretch/>
        </p:blipFill>
        <p:spPr>
          <a:xfrm>
            <a:off x="1748588" y="272583"/>
            <a:ext cx="8131913" cy="4710649"/>
          </a:xfrm>
          <a:prstGeom prst="rect">
            <a:avLst/>
          </a:prstGeom>
          <a:noFill/>
          <a:ln>
            <a:noFill/>
          </a:ln>
        </p:spPr>
      </p:pic>
      <p:sp>
        <p:nvSpPr>
          <p:cNvPr id="130" name="Google Shape;130;p4"/>
          <p:cNvSpPr txBox="1"/>
          <p:nvPr/>
        </p:nvSpPr>
        <p:spPr>
          <a:xfrm>
            <a:off x="2455602" y="5349250"/>
            <a:ext cx="715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https://drive.google.com/file/d/1iAevR7eph5fHLbbHqm-AyMabioLaivH2/view</a:t>
            </a: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6</a:t>
            </a:fld>
            <a:endParaRPr/>
          </a:p>
        </p:txBody>
      </p:sp>
      <p:sp>
        <p:nvSpPr>
          <p:cNvPr id="8" name="TextBox 7">
            <a:extLst>
              <a:ext uri="{FF2B5EF4-FFF2-40B4-BE49-F238E27FC236}">
                <a16:creationId xmlns:a16="http://schemas.microsoft.com/office/drawing/2014/main" id="{3E30F55F-74E5-4C5E-87F8-BD0A9A600FA8}"/>
              </a:ext>
            </a:extLst>
          </p:cNvPr>
          <p:cNvSpPr txBox="1"/>
          <p:nvPr/>
        </p:nvSpPr>
        <p:spPr>
          <a:xfrm>
            <a:off x="2514600" y="252512"/>
            <a:ext cx="6096000" cy="523220"/>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2400"/>
              <a:buFont typeface="Arial"/>
              <a:buNone/>
            </a:pPr>
            <a:r>
              <a:rPr lang="en-GB" sz="2800" b="1" u="sng" dirty="0">
                <a:solidFill>
                  <a:schemeClr val="dk1"/>
                </a:solidFill>
                <a:latin typeface="Comic Sans MS"/>
                <a:sym typeface="Comic Sans MS"/>
              </a:rPr>
              <a:t>Cymraeg @ Ysgol Golwg y Cwm</a:t>
            </a:r>
            <a:endParaRPr lang="en-GB" sz="2800" b="0" i="0" u="none" strike="noStrike" cap="none" dirty="0">
              <a:solidFill>
                <a:srgbClr val="000000"/>
              </a:solidFill>
              <a:latin typeface="Arial"/>
              <a:ea typeface="Arial"/>
              <a:cs typeface="Arial"/>
              <a:sym typeface="Arial"/>
            </a:endParaRPr>
          </a:p>
        </p:txBody>
      </p:sp>
      <p:sp>
        <p:nvSpPr>
          <p:cNvPr id="10" name="TextBox 9">
            <a:extLst>
              <a:ext uri="{FF2B5EF4-FFF2-40B4-BE49-F238E27FC236}">
                <a16:creationId xmlns:a16="http://schemas.microsoft.com/office/drawing/2014/main" id="{9EE75574-A1BA-48A4-8FCA-361B2145B77C}"/>
              </a:ext>
            </a:extLst>
          </p:cNvPr>
          <p:cNvSpPr txBox="1"/>
          <p:nvPr/>
        </p:nvSpPr>
        <p:spPr>
          <a:xfrm>
            <a:off x="93133" y="804350"/>
            <a:ext cx="11861800" cy="5478423"/>
          </a:xfrm>
          <a:prstGeom prst="rect">
            <a:avLst/>
          </a:prstGeom>
          <a:noFill/>
        </p:spPr>
        <p:txBody>
          <a:bodyPr wrap="square">
            <a:spAutoFit/>
          </a:bodyPr>
          <a:lstStyle/>
          <a:p>
            <a:r>
              <a:rPr lang="en-GB" dirty="0">
                <a:latin typeface="Comic Sans MS" panose="030F0702030302020204" pitchFamily="66" charset="0"/>
              </a:rPr>
              <a:t>At our school, Welsh is an important and valued part of everyday life. Although Welsh is our second language, we are incredibly proud of the confidence and enthusiasm our children demonstrate in </a:t>
            </a:r>
            <a:r>
              <a:rPr lang="en-GB" b="1" dirty="0">
                <a:latin typeface="Comic Sans MS" panose="030F0702030302020204" pitchFamily="66" charset="0"/>
              </a:rPr>
              <a:t>understanding, speaking and reading Welsh</a:t>
            </a:r>
            <a:r>
              <a:rPr lang="en-GB" dirty="0">
                <a:latin typeface="Comic Sans MS" panose="030F0702030302020204" pitchFamily="66" charset="0"/>
              </a:rPr>
              <a:t>. We are committed to creating a positive and supportive environment where Welsh is heard, seen and celebrated throughout the school.</a:t>
            </a:r>
          </a:p>
          <a:p>
            <a:endParaRPr lang="en-GB" dirty="0">
              <a:latin typeface="Comic Sans MS" panose="030F0702030302020204" pitchFamily="66" charset="0"/>
            </a:endParaRPr>
          </a:p>
          <a:p>
            <a:r>
              <a:rPr lang="en-GB" dirty="0">
                <a:latin typeface="Comic Sans MS" panose="030F0702030302020204" pitchFamily="66" charset="0"/>
              </a:rPr>
              <a:t>Welsh lessons take place every week, while </a:t>
            </a:r>
            <a:r>
              <a:rPr lang="en-GB" b="1" dirty="0" err="1">
                <a:latin typeface="Comic Sans MS" panose="030F0702030302020204" pitchFamily="66" charset="0"/>
              </a:rPr>
              <a:t>Helpwr</a:t>
            </a:r>
            <a:r>
              <a:rPr lang="en-GB" b="1" dirty="0">
                <a:latin typeface="Comic Sans MS" panose="030F0702030302020204" pitchFamily="66" charset="0"/>
              </a:rPr>
              <a:t> Heddiw</a:t>
            </a:r>
            <a:r>
              <a:rPr lang="en-GB" dirty="0">
                <a:latin typeface="Comic Sans MS" panose="030F0702030302020204" pitchFamily="66" charset="0"/>
              </a:rPr>
              <a:t> activities provide children with daily opportunities to practise and use their Welsh in a fun and meaningful way. Welsh signage features prominently throughout our classrooms and displays, helping to make the language a natural part of the children’s learning environment. Our staff use as much Welsh as possible throughout the school day and incorporate Welsh across the curriculum, giving pupils regular opportunities to hear and use the language in a range of contexts.</a:t>
            </a:r>
          </a:p>
          <a:p>
            <a:endParaRPr lang="en-GB" dirty="0">
              <a:latin typeface="Comic Sans MS" panose="030F0702030302020204" pitchFamily="66" charset="0"/>
            </a:endParaRPr>
          </a:p>
          <a:p>
            <a:r>
              <a:rPr lang="en-GB" dirty="0">
                <a:latin typeface="Comic Sans MS" panose="030F0702030302020204" pitchFamily="66" charset="0"/>
              </a:rPr>
              <a:t>Our </a:t>
            </a:r>
            <a:r>
              <a:rPr lang="en-GB" b="1" dirty="0" err="1">
                <a:latin typeface="Comic Sans MS" panose="030F0702030302020204" pitchFamily="66" charset="0"/>
              </a:rPr>
              <a:t>Criw</a:t>
            </a:r>
            <a:r>
              <a:rPr lang="en-GB" b="1" dirty="0">
                <a:latin typeface="Comic Sans MS" panose="030F0702030302020204" pitchFamily="66" charset="0"/>
              </a:rPr>
              <a:t> Cymraeg</a:t>
            </a:r>
            <a:r>
              <a:rPr lang="en-GB" dirty="0">
                <a:latin typeface="Comic Sans MS" panose="030F0702030302020204" pitchFamily="66" charset="0"/>
              </a:rPr>
              <a:t> meet regularly and play an important role in promoting and celebrating Welsh throughout the school. Children also enjoy reading Welsh books to younger pupils, encouraging a love of reading and helping to build confidence in using Welsh with others. Our </a:t>
            </a:r>
            <a:r>
              <a:rPr lang="en-GB" b="1" dirty="0">
                <a:latin typeface="Comic Sans MS" panose="030F0702030302020204" pitchFamily="66" charset="0"/>
              </a:rPr>
              <a:t>Welsh Club</a:t>
            </a:r>
            <a:r>
              <a:rPr lang="en-GB" dirty="0">
                <a:latin typeface="Comic Sans MS" panose="030F0702030302020204" pitchFamily="66" charset="0"/>
              </a:rPr>
              <a:t>, open to all pupils from Year 1 to Year 6, provides an additional opportunity to develop language skills through engaging and enjoyable activities.</a:t>
            </a:r>
          </a:p>
          <a:p>
            <a:endParaRPr lang="en-GB" dirty="0">
              <a:latin typeface="Comic Sans MS" panose="030F0702030302020204" pitchFamily="66" charset="0"/>
            </a:endParaRPr>
          </a:p>
          <a:p>
            <a:r>
              <a:rPr lang="en-GB" dirty="0">
                <a:latin typeface="Comic Sans MS" panose="030F0702030302020204" pitchFamily="66" charset="0"/>
              </a:rPr>
              <a:t>We also use </a:t>
            </a:r>
            <a:r>
              <a:rPr lang="en-GB" b="1" dirty="0" err="1">
                <a:latin typeface="Comic Sans MS" panose="030F0702030302020204" pitchFamily="66" charset="0"/>
              </a:rPr>
              <a:t>Brawddeg</a:t>
            </a:r>
            <a:r>
              <a:rPr lang="en-GB" b="1" dirty="0">
                <a:latin typeface="Comic Sans MS" panose="030F0702030302020204" pitchFamily="66" charset="0"/>
              </a:rPr>
              <a:t> </a:t>
            </a:r>
            <a:r>
              <a:rPr lang="en-GB" b="1" dirty="0" err="1">
                <a:latin typeface="Comic Sans MS" panose="030F0702030302020204" pitchFamily="66" charset="0"/>
              </a:rPr>
              <a:t>yr</a:t>
            </a:r>
            <a:r>
              <a:rPr lang="en-GB" b="1" dirty="0">
                <a:latin typeface="Comic Sans MS" panose="030F0702030302020204" pitchFamily="66" charset="0"/>
              </a:rPr>
              <a:t> </a:t>
            </a:r>
            <a:r>
              <a:rPr lang="en-GB" b="1" dirty="0" err="1">
                <a:latin typeface="Comic Sans MS" panose="030F0702030302020204" pitchFamily="66" charset="0"/>
              </a:rPr>
              <a:t>Wythnos</a:t>
            </a:r>
            <a:r>
              <a:rPr lang="en-GB" dirty="0">
                <a:latin typeface="Comic Sans MS" panose="030F0702030302020204" pitchFamily="66" charset="0"/>
              </a:rPr>
              <a:t> to introduce and reinforce useful Welsh phrases, helping children to build their vocabulary and use Welsh naturally in everyday situations. Our Welsh mascot visits a different family each week, encouraging children to share their Welsh learning and experiences at home.</a:t>
            </a:r>
          </a:p>
          <a:p>
            <a:endParaRPr lang="en-GB" dirty="0">
              <a:latin typeface="Comic Sans MS" panose="030F0702030302020204" pitchFamily="66" charset="0"/>
            </a:endParaRPr>
          </a:p>
          <a:p>
            <a:r>
              <a:rPr lang="en-GB" dirty="0">
                <a:latin typeface="Comic Sans MS" panose="030F0702030302020204" pitchFamily="66" charset="0"/>
              </a:rPr>
              <a:t>We are currently working towards achieving the </a:t>
            </a:r>
            <a:r>
              <a:rPr lang="en-GB" b="1" dirty="0" err="1">
                <a:latin typeface="Comic Sans MS" panose="030F0702030302020204" pitchFamily="66" charset="0"/>
              </a:rPr>
              <a:t>Gwobr</a:t>
            </a:r>
            <a:r>
              <a:rPr lang="en-GB" b="1" dirty="0">
                <a:latin typeface="Comic Sans MS" panose="030F0702030302020204" pitchFamily="66" charset="0"/>
              </a:rPr>
              <a:t> Arian Welsh Language Award</a:t>
            </a:r>
            <a:r>
              <a:rPr lang="en-GB" dirty="0">
                <a:latin typeface="Comic Sans MS" panose="030F0702030302020204" pitchFamily="66" charset="0"/>
              </a:rPr>
              <a:t>, reflecting our ongoing commitment to developing and strengthening the use of Welsh across our school community.</a:t>
            </a:r>
          </a:p>
          <a:p>
            <a:endParaRPr lang="en-GB" dirty="0">
              <a:latin typeface="Comic Sans MS" panose="030F0702030302020204" pitchFamily="66" charset="0"/>
            </a:endParaRPr>
          </a:p>
          <a:p>
            <a:r>
              <a:rPr lang="en-GB" dirty="0">
                <a:latin typeface="Comic Sans MS" panose="030F0702030302020204" pitchFamily="66" charset="0"/>
              </a:rPr>
              <a:t>                               Above all, we want our children to see Welsh as a living, enjoyable and valuable language. </a:t>
            </a:r>
          </a:p>
          <a:p>
            <a:r>
              <a:rPr lang="en-GB" dirty="0">
                <a:latin typeface="Comic Sans MS" panose="030F0702030302020204" pitchFamily="66" charset="0"/>
              </a:rPr>
              <a:t>                                We celebrate every child's progress and take great pride in seeing our pupils develop the </a:t>
            </a:r>
          </a:p>
          <a:p>
            <a:r>
              <a:rPr lang="en-GB" dirty="0">
                <a:latin typeface="Comic Sans MS" panose="030F0702030302020204" pitchFamily="66" charset="0"/>
              </a:rPr>
              <a:t>                                 confidence to </a:t>
            </a:r>
            <a:r>
              <a:rPr lang="en-GB" b="1" dirty="0">
                <a:latin typeface="Comic Sans MS" panose="030F0702030302020204" pitchFamily="66" charset="0"/>
              </a:rPr>
              <a:t>understand, speak and read Welsh with increasing independence and </a:t>
            </a:r>
          </a:p>
          <a:p>
            <a:r>
              <a:rPr lang="en-GB" b="1" dirty="0">
                <a:latin typeface="Comic Sans MS" panose="030F0702030302020204" pitchFamily="66" charset="0"/>
              </a:rPr>
              <a:t>                                                                   enthusiasm</a:t>
            </a:r>
            <a:r>
              <a:rPr lang="en-GB" dirty="0">
                <a:latin typeface="Comic Sans MS" panose="030F0702030302020204" pitchFamily="66" charset="0"/>
              </a:rPr>
              <a:t>.</a:t>
            </a:r>
          </a:p>
        </p:txBody>
      </p:sp>
    </p:spTree>
    <p:extLst>
      <p:ext uri="{BB962C8B-B14F-4D97-AF65-F5344CB8AC3E}">
        <p14:creationId xmlns:p14="http://schemas.microsoft.com/office/powerpoint/2010/main" val="34593662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6"/>
          <p:cNvSpPr txBox="1">
            <a:spLocks noGrp="1"/>
          </p:cNvSpPr>
          <p:nvPr>
            <p:ph type="body" idx="1"/>
          </p:nvPr>
        </p:nvSpPr>
        <p:spPr>
          <a:xfrm>
            <a:off x="839416" y="836713"/>
            <a:ext cx="10515600" cy="3168352"/>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rmAutofit fontScale="32500" lnSpcReduction="20000"/>
          </a:bodyPr>
          <a:lstStyle/>
          <a:p>
            <a:pPr marL="0" marR="0" lvl="0" indent="0" algn="l" rtl="0">
              <a:lnSpc>
                <a:spcPct val="100000"/>
              </a:lnSpc>
              <a:spcBef>
                <a:spcPts val="0"/>
              </a:spcBef>
              <a:spcAft>
                <a:spcPts val="0"/>
              </a:spcAft>
              <a:buClr>
                <a:schemeClr val="dk1"/>
              </a:buClr>
              <a:buSzPct val="100000"/>
              <a:buFont typeface="Comic Sans MS"/>
              <a:buNone/>
            </a:pPr>
            <a:r>
              <a:rPr lang="en-GB" sz="3500" b="0" i="0" u="none" strike="noStrike" cap="none" dirty="0">
                <a:solidFill>
                  <a:schemeClr val="dk1"/>
                </a:solidFill>
                <a:latin typeface="Comic Sans MS" panose="030F0702030302020204" pitchFamily="66" charset="0"/>
                <a:ea typeface="Comic Sans MS"/>
                <a:cs typeface="Comic Sans MS"/>
                <a:sym typeface="Comic Sans MS"/>
              </a:rPr>
              <a:t>Our Governing Body considers school uniform, to contribute significantly to our school ethos. </a:t>
            </a:r>
          </a:p>
          <a:p>
            <a:pPr marL="0" marR="0" lvl="0" indent="0" algn="l" rtl="0">
              <a:lnSpc>
                <a:spcPct val="100000"/>
              </a:lnSpc>
              <a:spcBef>
                <a:spcPts val="0"/>
              </a:spcBef>
              <a:spcAft>
                <a:spcPts val="0"/>
              </a:spcAft>
              <a:buClr>
                <a:schemeClr val="dk1"/>
              </a:buClr>
              <a:buSzPct val="100000"/>
              <a:buFont typeface="Comic Sans MS"/>
              <a:buNone/>
            </a:pPr>
            <a:r>
              <a:rPr lang="en-GB" sz="3500" b="0" i="0" u="none" strike="noStrike" cap="none" dirty="0">
                <a:solidFill>
                  <a:schemeClr val="dk1"/>
                </a:solidFill>
                <a:latin typeface="Comic Sans MS" panose="030F0702030302020204" pitchFamily="66" charset="0"/>
                <a:ea typeface="Comic Sans MS"/>
                <a:cs typeface="Comic Sans MS"/>
                <a:sym typeface="Comic Sans MS"/>
              </a:rPr>
              <a:t>Uniform helps to foster, in our children, an identity and pride in being part of our school.</a:t>
            </a:r>
            <a:endParaRPr sz="3500" dirty="0">
              <a:latin typeface="Comic Sans MS" panose="030F0702030302020204" pitchFamily="66" charset="0"/>
            </a:endParaRPr>
          </a:p>
          <a:p>
            <a:pPr marL="0" lvl="0" indent="0" algn="l" rtl="0">
              <a:lnSpc>
                <a:spcPct val="90000"/>
              </a:lnSpc>
              <a:spcBef>
                <a:spcPts val="800"/>
              </a:spcBef>
              <a:spcAft>
                <a:spcPts val="0"/>
              </a:spcAft>
              <a:buClr>
                <a:schemeClr val="dk1"/>
              </a:buClr>
              <a:buSzPct val="100000"/>
              <a:buNone/>
            </a:pPr>
            <a:r>
              <a:rPr lang="en-GB" sz="3500" dirty="0">
                <a:latin typeface="Comic Sans MS" panose="030F0702030302020204" pitchFamily="66" charset="0"/>
                <a:ea typeface="Comic Sans MS"/>
                <a:cs typeface="Comic Sans MS"/>
                <a:sym typeface="Comic Sans MS"/>
              </a:rPr>
              <a:t>Children should wear comfortable, appropriate clothing and footwear in school. </a:t>
            </a:r>
          </a:p>
          <a:p>
            <a:pPr marL="0" lvl="0" indent="0" algn="l" rtl="0">
              <a:lnSpc>
                <a:spcPct val="90000"/>
              </a:lnSpc>
              <a:spcBef>
                <a:spcPts val="800"/>
              </a:spcBef>
              <a:spcAft>
                <a:spcPts val="0"/>
              </a:spcAft>
              <a:buClr>
                <a:schemeClr val="dk1"/>
              </a:buClr>
              <a:buSzPct val="100000"/>
              <a:buNone/>
            </a:pPr>
            <a:r>
              <a:rPr lang="en-GB" sz="3500" dirty="0">
                <a:latin typeface="Comic Sans MS" panose="030F0702030302020204" pitchFamily="66" charset="0"/>
                <a:ea typeface="Comic Sans MS"/>
                <a:cs typeface="Comic Sans MS"/>
                <a:sym typeface="Comic Sans MS"/>
              </a:rPr>
              <a:t>Stud earrings and watches are the only items of jewellery that may be worn.</a:t>
            </a:r>
            <a:endParaRPr sz="3500" dirty="0">
              <a:latin typeface="Comic Sans MS" panose="030F0702030302020204" pitchFamily="66" charset="0"/>
            </a:endParaRPr>
          </a:p>
          <a:p>
            <a:pPr marL="0" lvl="0" indent="0" algn="l" rtl="0">
              <a:lnSpc>
                <a:spcPct val="90000"/>
              </a:lnSpc>
              <a:spcBef>
                <a:spcPts val="800"/>
              </a:spcBef>
              <a:spcAft>
                <a:spcPts val="0"/>
              </a:spcAft>
              <a:buClr>
                <a:schemeClr val="dk1"/>
              </a:buClr>
              <a:buSzPct val="100000"/>
              <a:buNone/>
            </a:pPr>
            <a:r>
              <a:rPr lang="en-GB" sz="3500" dirty="0">
                <a:latin typeface="Comic Sans MS" panose="030F0702030302020204" pitchFamily="66" charset="0"/>
                <a:ea typeface="Comic Sans MS"/>
                <a:cs typeface="Comic Sans MS"/>
                <a:sym typeface="Comic Sans MS"/>
              </a:rPr>
              <a:t>School uniform can be purchased from ‘</a:t>
            </a:r>
            <a:r>
              <a:rPr lang="en-GB" sz="3500" dirty="0" err="1">
                <a:latin typeface="Comic Sans MS" panose="030F0702030302020204" pitchFamily="66" charset="0"/>
                <a:ea typeface="Comic Sans MS"/>
                <a:cs typeface="Comic Sans MS"/>
                <a:sym typeface="Comic Sans MS"/>
              </a:rPr>
              <a:t>Pethau</a:t>
            </a:r>
            <a:r>
              <a:rPr lang="en-GB" sz="3500" dirty="0">
                <a:latin typeface="Comic Sans MS" panose="030F0702030302020204" pitchFamily="66" charset="0"/>
                <a:ea typeface="Comic Sans MS"/>
                <a:cs typeface="Comic Sans MS"/>
                <a:sym typeface="Comic Sans MS"/>
              </a:rPr>
              <a:t> Plant’ in </a:t>
            </a:r>
            <a:r>
              <a:rPr lang="en-GB" sz="3500" dirty="0" err="1">
                <a:latin typeface="Comic Sans MS" panose="030F0702030302020204" pitchFamily="66" charset="0"/>
                <a:ea typeface="Comic Sans MS"/>
                <a:cs typeface="Comic Sans MS"/>
                <a:sym typeface="Comic Sans MS"/>
              </a:rPr>
              <a:t>Ystradgynlais</a:t>
            </a:r>
            <a:r>
              <a:rPr lang="en-GB" sz="3500" dirty="0">
                <a:latin typeface="Comic Sans MS" panose="030F0702030302020204" pitchFamily="66" charset="0"/>
                <a:ea typeface="Comic Sans MS"/>
                <a:cs typeface="Comic Sans MS"/>
                <a:sym typeface="Comic Sans MS"/>
              </a:rPr>
              <a:t>, 16 Station Road, </a:t>
            </a:r>
            <a:r>
              <a:rPr lang="en-GB" sz="3500" dirty="0" err="1">
                <a:latin typeface="Comic Sans MS" panose="030F0702030302020204" pitchFamily="66" charset="0"/>
                <a:ea typeface="Comic Sans MS"/>
                <a:cs typeface="Comic Sans MS"/>
                <a:sym typeface="Comic Sans MS"/>
              </a:rPr>
              <a:t>Ystradgynlais</a:t>
            </a:r>
            <a:r>
              <a:rPr lang="en-GB" sz="3500" dirty="0">
                <a:latin typeface="Comic Sans MS" panose="030F0702030302020204" pitchFamily="66" charset="0"/>
                <a:ea typeface="Comic Sans MS"/>
                <a:cs typeface="Comic Sans MS"/>
                <a:sym typeface="Comic Sans MS"/>
              </a:rPr>
              <a:t>, Swansea SA9 1NT. </a:t>
            </a:r>
          </a:p>
          <a:p>
            <a:pPr marL="0" lvl="0" indent="0" algn="l" rtl="0">
              <a:lnSpc>
                <a:spcPct val="90000"/>
              </a:lnSpc>
              <a:spcBef>
                <a:spcPts val="800"/>
              </a:spcBef>
              <a:spcAft>
                <a:spcPts val="0"/>
              </a:spcAft>
              <a:buClr>
                <a:schemeClr val="dk1"/>
              </a:buClr>
              <a:buSzPct val="100000"/>
              <a:buNone/>
            </a:pPr>
            <a:r>
              <a:rPr lang="en-GB" sz="3500" dirty="0">
                <a:latin typeface="Comic Sans MS" panose="030F0702030302020204" pitchFamily="66" charset="0"/>
                <a:ea typeface="Comic Sans MS"/>
                <a:cs typeface="Comic Sans MS"/>
                <a:sym typeface="Comic Sans MS"/>
              </a:rPr>
              <a:t>01639 844747</a:t>
            </a:r>
            <a:endParaRPr sz="3500" dirty="0">
              <a:latin typeface="Comic Sans MS" panose="030F0702030302020204" pitchFamily="66" charset="0"/>
              <a:ea typeface="Comic Sans MS"/>
              <a:cs typeface="Comic Sans MS"/>
              <a:sym typeface="Comic Sans MS"/>
            </a:endParaRPr>
          </a:p>
          <a:p>
            <a:pPr marL="0" lvl="0" indent="0" algn="l" rtl="0">
              <a:lnSpc>
                <a:spcPct val="90000"/>
              </a:lnSpc>
              <a:spcBef>
                <a:spcPts val="1800"/>
              </a:spcBef>
              <a:spcAft>
                <a:spcPts val="0"/>
              </a:spcAft>
              <a:buClr>
                <a:schemeClr val="dk1"/>
              </a:buClr>
              <a:buSzPct val="100000"/>
              <a:buNone/>
            </a:pPr>
            <a:r>
              <a:rPr lang="en-GB" sz="3500" dirty="0">
                <a:latin typeface="Comic Sans MS" panose="030F0702030302020204" pitchFamily="66" charset="0"/>
                <a:ea typeface="Comic Sans MS"/>
                <a:cs typeface="Comic Sans MS"/>
                <a:sym typeface="Comic Sans MS"/>
              </a:rPr>
              <a:t>In the interest of safety, the children should not wear loose or baggy T-shirts and shorts. </a:t>
            </a:r>
          </a:p>
          <a:p>
            <a:pPr marL="0" lvl="0" indent="0" algn="l" rtl="0">
              <a:lnSpc>
                <a:spcPct val="90000"/>
              </a:lnSpc>
              <a:spcBef>
                <a:spcPts val="1800"/>
              </a:spcBef>
              <a:spcAft>
                <a:spcPts val="0"/>
              </a:spcAft>
              <a:buClr>
                <a:schemeClr val="dk1"/>
              </a:buClr>
              <a:buSzPct val="100000"/>
              <a:buNone/>
            </a:pPr>
            <a:r>
              <a:rPr lang="en-GB" sz="3500" dirty="0">
                <a:latin typeface="Comic Sans MS" panose="030F0702030302020204" pitchFamily="66" charset="0"/>
                <a:ea typeface="Comic Sans MS"/>
                <a:cs typeface="Comic Sans MS"/>
                <a:sym typeface="Comic Sans MS"/>
              </a:rPr>
              <a:t>Long hair must be tied up and no jewellery or watches are to be worn during the P.E. and games lessons.</a:t>
            </a:r>
          </a:p>
          <a:p>
            <a:pPr marL="0" lvl="0" indent="0" algn="l" rtl="0">
              <a:lnSpc>
                <a:spcPct val="90000"/>
              </a:lnSpc>
              <a:spcBef>
                <a:spcPts val="1800"/>
              </a:spcBef>
              <a:spcAft>
                <a:spcPts val="0"/>
              </a:spcAft>
              <a:buClr>
                <a:schemeClr val="dk1"/>
              </a:buClr>
              <a:buSzPct val="100000"/>
              <a:buNone/>
            </a:pPr>
            <a:r>
              <a:rPr lang="en-GB" sz="3500" dirty="0">
                <a:latin typeface="Comic Sans MS" panose="030F0702030302020204" pitchFamily="66" charset="0"/>
                <a:ea typeface="Comic Sans MS"/>
                <a:cs typeface="Comic Sans MS"/>
                <a:sym typeface="Comic Sans MS"/>
              </a:rPr>
              <a:t>Indoor P.E. - Shorts and T-shirt</a:t>
            </a:r>
          </a:p>
          <a:p>
            <a:pPr marL="0" lvl="0" indent="0" algn="l" rtl="0">
              <a:lnSpc>
                <a:spcPct val="90000"/>
              </a:lnSpc>
              <a:spcBef>
                <a:spcPts val="1800"/>
              </a:spcBef>
              <a:spcAft>
                <a:spcPts val="0"/>
              </a:spcAft>
              <a:buClr>
                <a:schemeClr val="dk1"/>
              </a:buClr>
              <a:buSzPct val="100000"/>
              <a:buNone/>
            </a:pPr>
            <a:r>
              <a:rPr lang="en-GB" sz="3500" dirty="0">
                <a:latin typeface="Comic Sans MS" panose="030F0702030302020204" pitchFamily="66" charset="0"/>
                <a:ea typeface="Comic Sans MS"/>
                <a:cs typeface="Comic Sans MS"/>
                <a:sym typeface="Comic Sans MS"/>
              </a:rPr>
              <a:t>Outdoor P.E. – As above, plus trainers. Tracksuits can be worn throughout the winter</a:t>
            </a:r>
          </a:p>
          <a:p>
            <a:pPr marL="0" lvl="0" indent="0" algn="l" rtl="0">
              <a:lnSpc>
                <a:spcPct val="90000"/>
              </a:lnSpc>
              <a:spcBef>
                <a:spcPts val="1800"/>
              </a:spcBef>
              <a:spcAft>
                <a:spcPts val="0"/>
              </a:spcAft>
              <a:buClr>
                <a:schemeClr val="dk1"/>
              </a:buClr>
              <a:buSzPct val="100000"/>
              <a:buNone/>
            </a:pPr>
            <a:r>
              <a:rPr lang="en-GB" sz="3500" dirty="0">
                <a:latin typeface="Comic Sans MS" panose="030F0702030302020204" pitchFamily="66" charset="0"/>
                <a:ea typeface="Comic Sans MS"/>
                <a:cs typeface="Comic Sans MS"/>
                <a:sym typeface="Comic Sans MS"/>
              </a:rPr>
              <a:t>Swimming – Swimming costume (not a bikini or long shorts) and towel.</a:t>
            </a:r>
            <a:endParaRPr sz="3500" dirty="0">
              <a:latin typeface="Comic Sans MS" panose="030F0702030302020204" pitchFamily="66" charset="0"/>
            </a:endParaRPr>
          </a:p>
          <a:p>
            <a:pPr marL="228600" lvl="0" indent="-198120" algn="l" rtl="0">
              <a:lnSpc>
                <a:spcPct val="90000"/>
              </a:lnSpc>
              <a:spcBef>
                <a:spcPts val="0"/>
              </a:spcBef>
              <a:spcAft>
                <a:spcPts val="0"/>
              </a:spcAft>
              <a:buClr>
                <a:schemeClr val="dk1"/>
              </a:buClr>
              <a:buSzPct val="100000"/>
              <a:buNone/>
            </a:pPr>
            <a:endParaRPr sz="1200" dirty="0">
              <a:latin typeface="Comic Sans MS"/>
              <a:ea typeface="Comic Sans MS"/>
              <a:cs typeface="Comic Sans MS"/>
              <a:sym typeface="Comic Sans MS"/>
            </a:endParaRPr>
          </a:p>
          <a:p>
            <a:pPr marL="0" lvl="0" indent="0" algn="l" rtl="0">
              <a:lnSpc>
                <a:spcPct val="90000"/>
              </a:lnSpc>
              <a:spcBef>
                <a:spcPts val="800"/>
              </a:spcBef>
              <a:spcAft>
                <a:spcPts val="0"/>
              </a:spcAft>
              <a:buClr>
                <a:schemeClr val="dk1"/>
              </a:buClr>
              <a:buSzPct val="100000"/>
              <a:buNone/>
            </a:pPr>
            <a:r>
              <a:rPr lang="en-GB" sz="1200" dirty="0">
                <a:latin typeface="Times New Roman"/>
                <a:ea typeface="Times New Roman"/>
                <a:cs typeface="Times New Roman"/>
                <a:sym typeface="Times New Roman"/>
              </a:rPr>
              <a:t>			</a:t>
            </a:r>
            <a:r>
              <a:rPr lang="en-GB" sz="1200" dirty="0">
                <a:latin typeface="Comic Sans MS"/>
                <a:ea typeface="Comic Sans MS"/>
                <a:cs typeface="Comic Sans MS"/>
                <a:sym typeface="Comic Sans MS"/>
              </a:rPr>
              <a:t>	</a:t>
            </a:r>
            <a:endParaRPr sz="1200" dirty="0"/>
          </a:p>
          <a:p>
            <a:pPr marL="228600" lvl="0" indent="-198120" algn="l" rtl="0">
              <a:lnSpc>
                <a:spcPct val="90000"/>
              </a:lnSpc>
              <a:spcBef>
                <a:spcPts val="800"/>
              </a:spcBef>
              <a:spcAft>
                <a:spcPts val="0"/>
              </a:spcAft>
              <a:buClr>
                <a:schemeClr val="dk1"/>
              </a:buClr>
              <a:buSzPct val="100000"/>
              <a:buNone/>
            </a:pPr>
            <a:endParaRPr sz="1200" dirty="0"/>
          </a:p>
          <a:p>
            <a:pPr marL="0" marR="0" lvl="0" indent="0" algn="l" rtl="0">
              <a:lnSpc>
                <a:spcPct val="100000"/>
              </a:lnSpc>
              <a:spcBef>
                <a:spcPts val="800"/>
              </a:spcBef>
              <a:spcAft>
                <a:spcPts val="0"/>
              </a:spcAft>
              <a:buClr>
                <a:schemeClr val="dk1"/>
              </a:buClr>
              <a:buSzPct val="100000"/>
              <a:buFont typeface="Calibri"/>
              <a:buNone/>
            </a:pPr>
            <a:endParaRPr sz="1200" b="1" i="0" u="sng" strike="noStrike" cap="none" dirty="0">
              <a:solidFill>
                <a:schemeClr val="dk1"/>
              </a:solidFill>
              <a:latin typeface="Comic Sans MS"/>
              <a:ea typeface="Comic Sans MS"/>
              <a:cs typeface="Comic Sans MS"/>
              <a:sym typeface="Comic Sans MS"/>
            </a:endParaRPr>
          </a:p>
          <a:p>
            <a:pPr marL="0" marR="0" lvl="0" indent="0" algn="l" rtl="0">
              <a:lnSpc>
                <a:spcPct val="100000"/>
              </a:lnSpc>
              <a:spcBef>
                <a:spcPts val="800"/>
              </a:spcBef>
              <a:spcAft>
                <a:spcPts val="0"/>
              </a:spcAft>
              <a:buClr>
                <a:schemeClr val="dk1"/>
              </a:buClr>
              <a:buSzPct val="100000"/>
              <a:buFont typeface="Calibri"/>
              <a:buNone/>
            </a:pPr>
            <a:endParaRPr sz="1800" b="0" i="0" u="none" strike="noStrike" cap="none" dirty="0">
              <a:solidFill>
                <a:schemeClr val="dk1"/>
              </a:solidFill>
              <a:latin typeface="Arial"/>
              <a:ea typeface="Arial"/>
              <a:cs typeface="Arial"/>
              <a:sym typeface="Arial"/>
            </a:endParaRPr>
          </a:p>
        </p:txBody>
      </p:sp>
      <p:sp>
        <p:nvSpPr>
          <p:cNvPr id="136" name="Google Shape;136;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7</a:t>
            </a:fld>
            <a:endParaRPr/>
          </a:p>
        </p:txBody>
      </p:sp>
      <p:sp>
        <p:nvSpPr>
          <p:cNvPr id="137" name="Google Shape;137;p6"/>
          <p:cNvSpPr txBox="1"/>
          <p:nvPr/>
        </p:nvSpPr>
        <p:spPr>
          <a:xfrm>
            <a:off x="2786100" y="287070"/>
            <a:ext cx="5904656"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1" i="0" u="sng" strike="noStrike" cap="none" dirty="0">
                <a:solidFill>
                  <a:schemeClr val="dk1"/>
                </a:solidFill>
                <a:latin typeface="Comic Sans MS"/>
                <a:ea typeface="Comic Sans MS"/>
                <a:cs typeface="Comic Sans MS"/>
                <a:sym typeface="Comic Sans MS"/>
              </a:rPr>
              <a:t>School Uniform</a:t>
            </a:r>
            <a:endParaRPr sz="1400" b="0" i="0" u="none" strike="noStrike" cap="none" dirty="0">
              <a:solidFill>
                <a:srgbClr val="000000"/>
              </a:solidFill>
              <a:latin typeface="Arial"/>
              <a:ea typeface="Arial"/>
              <a:cs typeface="Arial"/>
              <a:sym typeface="Arial"/>
            </a:endParaRPr>
          </a:p>
        </p:txBody>
      </p:sp>
      <p:sp>
        <p:nvSpPr>
          <p:cNvPr id="138" name="Google Shape;138;p6"/>
          <p:cNvSpPr txBox="1"/>
          <p:nvPr/>
        </p:nvSpPr>
        <p:spPr>
          <a:xfrm>
            <a:off x="1415480" y="4149080"/>
            <a:ext cx="2808312" cy="147728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dirty="0">
                <a:solidFill>
                  <a:schemeClr val="dk1"/>
                </a:solidFill>
                <a:latin typeface="Calibri"/>
                <a:ea typeface="Calibri"/>
                <a:cs typeface="Calibri"/>
                <a:sym typeface="Calibri"/>
              </a:rPr>
              <a:t>  </a:t>
            </a:r>
            <a:r>
              <a:rPr lang="en-GB" sz="1800" b="0" i="0" u="none" strike="noStrike" cap="none" dirty="0">
                <a:solidFill>
                  <a:schemeClr val="dk1"/>
                </a:solidFill>
                <a:latin typeface="Comic Sans MS" panose="030F0702030302020204" pitchFamily="66" charset="0"/>
                <a:ea typeface="Calibri"/>
                <a:cs typeface="Calibri"/>
                <a:sym typeface="Calibri"/>
              </a:rPr>
              <a:t>Red </a:t>
            </a:r>
            <a:r>
              <a:rPr lang="en-GB" sz="1800" dirty="0">
                <a:solidFill>
                  <a:schemeClr val="dk1"/>
                </a:solidFill>
                <a:latin typeface="Comic Sans MS" panose="030F0702030302020204" pitchFamily="66" charset="0"/>
                <a:ea typeface="Calibri"/>
                <a:cs typeface="Calibri"/>
                <a:sym typeface="Calibri"/>
              </a:rPr>
              <a:t>S</a:t>
            </a:r>
            <a:r>
              <a:rPr lang="en-GB" sz="1800" b="0" i="0" u="none" strike="noStrike" cap="none" dirty="0">
                <a:solidFill>
                  <a:schemeClr val="dk1"/>
                </a:solidFill>
                <a:latin typeface="Comic Sans MS" panose="030F0702030302020204" pitchFamily="66" charset="0"/>
                <a:ea typeface="Calibri"/>
                <a:cs typeface="Calibri"/>
                <a:sym typeface="Calibri"/>
              </a:rPr>
              <a:t>weatshirt/Hoodie/</a:t>
            </a:r>
          </a:p>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dirty="0">
                <a:solidFill>
                  <a:schemeClr val="dk1"/>
                </a:solidFill>
                <a:latin typeface="Comic Sans MS" panose="030F0702030302020204" pitchFamily="66" charset="0"/>
                <a:ea typeface="Calibri"/>
                <a:cs typeface="Calibri"/>
                <a:sym typeface="Calibri"/>
              </a:rPr>
              <a:t>Cardigan </a:t>
            </a:r>
            <a:endParaRPr sz="1400" b="0" i="0" u="none" strike="noStrike" cap="none" dirty="0">
              <a:solidFill>
                <a:srgbClr val="000000"/>
              </a:solidFill>
              <a:latin typeface="Comic Sans MS" panose="030F0702030302020204" pitchFamily="66" charset="0"/>
              <a:sym typeface="Arial"/>
            </a:endParaRPr>
          </a:p>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dirty="0">
                <a:solidFill>
                  <a:schemeClr val="dk1"/>
                </a:solidFill>
                <a:latin typeface="Comic Sans MS" panose="030F0702030302020204" pitchFamily="66" charset="0"/>
                <a:ea typeface="Calibri"/>
                <a:cs typeface="Calibri"/>
                <a:sym typeface="Calibri"/>
              </a:rPr>
              <a:t>(with or without the school logo)  </a:t>
            </a:r>
            <a:endParaRPr sz="1400" b="0" i="0" u="none" strike="noStrike" cap="none" dirty="0">
              <a:solidFill>
                <a:srgbClr val="000000"/>
              </a:solidFill>
              <a:latin typeface="Comic Sans MS" panose="030F0702030302020204" pitchFamily="66" charset="0"/>
              <a:sym typeface="Arial"/>
            </a:endParaRPr>
          </a:p>
        </p:txBody>
      </p:sp>
      <p:sp>
        <p:nvSpPr>
          <p:cNvPr id="139" name="Google Shape;139;p6"/>
          <p:cNvSpPr txBox="1"/>
          <p:nvPr/>
        </p:nvSpPr>
        <p:spPr>
          <a:xfrm>
            <a:off x="4693060" y="4156116"/>
            <a:ext cx="2664473" cy="669884"/>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a:solidFill>
                  <a:schemeClr val="dk1"/>
                </a:solidFill>
                <a:latin typeface="Calibri"/>
                <a:ea typeface="Calibri"/>
                <a:cs typeface="Calibri"/>
                <a:sym typeface="Calibri"/>
              </a:rPr>
              <a:t>          </a:t>
            </a:r>
            <a:r>
              <a:rPr lang="en-GB" sz="1800" b="0" i="0" u="none" strike="noStrike" cap="none" dirty="0">
                <a:solidFill>
                  <a:schemeClr val="dk1"/>
                </a:solidFill>
                <a:latin typeface="Comic Sans MS" panose="030F0702030302020204" pitchFamily="66" charset="0"/>
                <a:ea typeface="Calibri"/>
                <a:cs typeface="Calibri"/>
                <a:sym typeface="Calibri"/>
              </a:rPr>
              <a:t>Red and white gingham summer dress </a:t>
            </a:r>
            <a:endParaRPr sz="1400" b="0" i="0" u="none" strike="noStrike" cap="none" dirty="0">
              <a:solidFill>
                <a:srgbClr val="000000"/>
              </a:solidFill>
              <a:latin typeface="Comic Sans MS" panose="030F0702030302020204" pitchFamily="66" charset="0"/>
              <a:sym typeface="Arial"/>
            </a:endParaRPr>
          </a:p>
        </p:txBody>
      </p:sp>
      <p:sp>
        <p:nvSpPr>
          <p:cNvPr id="140" name="Google Shape;140;p6"/>
          <p:cNvSpPr txBox="1"/>
          <p:nvPr/>
        </p:nvSpPr>
        <p:spPr>
          <a:xfrm>
            <a:off x="7824203" y="4181025"/>
            <a:ext cx="2808300" cy="3693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a:solidFill>
                  <a:schemeClr val="dk1"/>
                </a:solidFill>
                <a:latin typeface="Comic Sans MS" panose="030F0702030302020204" pitchFamily="66" charset="0"/>
                <a:ea typeface="Calibri"/>
                <a:cs typeface="Calibri"/>
                <a:sym typeface="Calibri"/>
              </a:rPr>
              <a:t>White/Red</a:t>
            </a:r>
            <a:r>
              <a:rPr lang="en-GB" sz="1800" dirty="0">
                <a:solidFill>
                  <a:schemeClr val="dk1"/>
                </a:solidFill>
                <a:latin typeface="Comic Sans MS" panose="030F0702030302020204" pitchFamily="66" charset="0"/>
                <a:ea typeface="Calibri"/>
                <a:cs typeface="Calibri"/>
                <a:sym typeface="Calibri"/>
              </a:rPr>
              <a:t> Polo Shirt </a:t>
            </a:r>
            <a:r>
              <a:rPr lang="en-GB" sz="1800" b="0" i="0" u="none" strike="noStrike" cap="none" dirty="0">
                <a:solidFill>
                  <a:schemeClr val="dk1"/>
                </a:solidFill>
                <a:latin typeface="Comic Sans MS" panose="030F0702030302020204" pitchFamily="66" charset="0"/>
                <a:ea typeface="Calibri"/>
                <a:cs typeface="Calibri"/>
                <a:sym typeface="Calibri"/>
              </a:rPr>
              <a:t> </a:t>
            </a:r>
            <a:endParaRPr sz="1400" b="0" i="0" u="none" strike="noStrike" cap="none" dirty="0">
              <a:solidFill>
                <a:srgbClr val="000000"/>
              </a:solidFill>
              <a:latin typeface="Comic Sans MS" panose="030F0702030302020204" pitchFamily="66" charset="0"/>
              <a:sym typeface="Arial"/>
            </a:endParaRPr>
          </a:p>
        </p:txBody>
      </p:sp>
      <p:sp>
        <p:nvSpPr>
          <p:cNvPr id="141" name="Google Shape;141;p6"/>
          <p:cNvSpPr txBox="1"/>
          <p:nvPr/>
        </p:nvSpPr>
        <p:spPr>
          <a:xfrm>
            <a:off x="4963992" y="5164722"/>
            <a:ext cx="2122607" cy="923289"/>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a:solidFill>
                  <a:schemeClr val="dk1"/>
                </a:solidFill>
                <a:latin typeface="Calibri"/>
                <a:ea typeface="Calibri"/>
                <a:cs typeface="Calibri"/>
                <a:sym typeface="Calibri"/>
              </a:rPr>
              <a:t>             </a:t>
            </a:r>
            <a:r>
              <a:rPr lang="en-GB" sz="1800" b="0" i="0" u="none" strike="noStrike" cap="none" dirty="0">
                <a:solidFill>
                  <a:schemeClr val="dk1"/>
                </a:solidFill>
                <a:latin typeface="Comic Sans MS" panose="030F0702030302020204" pitchFamily="66" charset="0"/>
                <a:ea typeface="Calibri"/>
                <a:cs typeface="Calibri"/>
                <a:sym typeface="Calibri"/>
              </a:rPr>
              <a:t>Black </a:t>
            </a:r>
            <a:r>
              <a:rPr lang="en-GB" sz="1800" dirty="0">
                <a:solidFill>
                  <a:schemeClr val="dk1"/>
                </a:solidFill>
                <a:latin typeface="Comic Sans MS" panose="030F0702030302020204" pitchFamily="66" charset="0"/>
                <a:ea typeface="Calibri"/>
                <a:cs typeface="Calibri"/>
                <a:sym typeface="Calibri"/>
              </a:rPr>
              <a:t>Trousers/S</a:t>
            </a:r>
            <a:r>
              <a:rPr lang="en-GB" sz="1800" b="0" i="0" u="none" strike="noStrike" cap="none" dirty="0">
                <a:solidFill>
                  <a:schemeClr val="dk1"/>
                </a:solidFill>
                <a:latin typeface="Comic Sans MS" panose="030F0702030302020204" pitchFamily="66" charset="0"/>
                <a:ea typeface="Calibri"/>
                <a:cs typeface="Calibri"/>
                <a:sym typeface="Calibri"/>
              </a:rPr>
              <a:t>kirt/ </a:t>
            </a:r>
            <a:r>
              <a:rPr lang="en-GB" sz="1800" dirty="0">
                <a:solidFill>
                  <a:schemeClr val="dk1"/>
                </a:solidFill>
                <a:latin typeface="Comic Sans MS" panose="030F0702030302020204" pitchFamily="66" charset="0"/>
                <a:ea typeface="Calibri"/>
                <a:cs typeface="Calibri"/>
                <a:sym typeface="Calibri"/>
              </a:rPr>
              <a:t>S</a:t>
            </a:r>
            <a:r>
              <a:rPr lang="en-GB" sz="1800" b="0" i="0" u="none" strike="noStrike" cap="none" dirty="0">
                <a:solidFill>
                  <a:schemeClr val="dk1"/>
                </a:solidFill>
                <a:latin typeface="Comic Sans MS" panose="030F0702030302020204" pitchFamily="66" charset="0"/>
                <a:ea typeface="Calibri"/>
                <a:cs typeface="Calibri"/>
                <a:sym typeface="Calibri"/>
              </a:rPr>
              <a:t>horts/Pinafore </a:t>
            </a:r>
            <a:endParaRPr sz="1400" b="0" i="0" u="none" strike="noStrike" cap="none" dirty="0">
              <a:solidFill>
                <a:srgbClr val="000000"/>
              </a:solidFill>
              <a:latin typeface="Comic Sans MS" panose="030F0702030302020204" pitchFamily="66" charset="0"/>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6" name="Google Shape;136;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8</a:t>
            </a:fld>
            <a:endParaRPr/>
          </a:p>
        </p:txBody>
      </p:sp>
      <p:sp>
        <p:nvSpPr>
          <p:cNvPr id="13" name="Google Shape;147;p7">
            <a:extLst>
              <a:ext uri="{FF2B5EF4-FFF2-40B4-BE49-F238E27FC236}">
                <a16:creationId xmlns:a16="http://schemas.microsoft.com/office/drawing/2014/main" id="{89BE8397-25D6-4252-8414-ED008C7D88BC}"/>
              </a:ext>
            </a:extLst>
          </p:cNvPr>
          <p:cNvSpPr txBox="1">
            <a:spLocks/>
          </p:cNvSpPr>
          <p:nvPr/>
        </p:nvSpPr>
        <p:spPr>
          <a:xfrm>
            <a:off x="47328" y="411318"/>
            <a:ext cx="11809312" cy="1764615"/>
          </a:xfrm>
          <a:prstGeom prst="rect">
            <a:avLst/>
          </a:prstGeom>
          <a:noFill/>
          <a:ln w="9525" cap="flat" cmpd="sng">
            <a:solidFill>
              <a:schemeClr val="dk2"/>
            </a:solidFill>
            <a:prstDash val="solid"/>
            <a:round/>
            <a:headEnd type="none" w="sm" len="sm"/>
            <a:tailEnd type="none" w="sm" len="sm"/>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1600"/>
              <a:buFont typeface="Arial"/>
              <a:buNone/>
              <a:defRPr sz="1600" b="0" i="0" u="none" strike="noStrike" cap="none" spc="0">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spc="0">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spc="0">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spc="0">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spc="0">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spc="0">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spc="0">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spc="0">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spc="0">
                <a:solidFill>
                  <a:schemeClr val="dk1"/>
                </a:solidFill>
                <a:latin typeface="Calibri"/>
                <a:ea typeface="Calibri"/>
                <a:cs typeface="Calibri"/>
                <a:sym typeface="Calibri"/>
              </a:defRPr>
            </a:lvl9pPr>
          </a:lstStyle>
          <a:p>
            <a:pPr marL="0" indent="0">
              <a:spcBef>
                <a:spcPts val="0"/>
              </a:spcBef>
            </a:pPr>
            <a:r>
              <a:rPr lang="en-GB" b="1" u="sng" dirty="0">
                <a:latin typeface="Comic Sans MS"/>
                <a:ea typeface="Comic Sans MS"/>
                <a:cs typeface="Comic Sans MS"/>
                <a:sym typeface="Comic Sans MS"/>
              </a:rPr>
              <a:t>Administration for admission</a:t>
            </a:r>
            <a:endParaRPr lang="en-GB" b="1" dirty="0">
              <a:latin typeface="Comic Sans MS"/>
              <a:ea typeface="Comic Sans MS"/>
              <a:cs typeface="Comic Sans MS"/>
              <a:sym typeface="Comic Sans MS"/>
            </a:endParaRPr>
          </a:p>
          <a:p>
            <a:pPr marL="0" indent="0">
              <a:lnSpc>
                <a:spcPct val="110000"/>
              </a:lnSpc>
              <a:spcBef>
                <a:spcPts val="0"/>
              </a:spcBef>
              <a:buSzPts val="1200"/>
            </a:pPr>
            <a:r>
              <a:rPr lang="en-GB" sz="1200" dirty="0">
                <a:latin typeface="Comic Sans MS"/>
                <a:ea typeface="Comic Sans MS"/>
                <a:cs typeface="Comic Sans MS"/>
                <a:sym typeface="Comic Sans MS"/>
              </a:rPr>
              <a:t>All admissions to Golwg y Cwm are through application to Powys LA. The parent should apply to the authority through the admissions department in order to secure a place at the school  Admissions officers can be contacted on 01597 826477.</a:t>
            </a:r>
            <a:endParaRPr lang="en-GB" sz="1200" dirty="0"/>
          </a:p>
          <a:p>
            <a:pPr marL="0" indent="0">
              <a:lnSpc>
                <a:spcPct val="110000"/>
              </a:lnSpc>
              <a:spcBef>
                <a:spcPts val="0"/>
              </a:spcBef>
              <a:buSzPts val="1200"/>
            </a:pPr>
            <a:r>
              <a:rPr lang="en-GB" sz="1200" dirty="0">
                <a:latin typeface="Comic Sans MS"/>
                <a:ea typeface="Comic Sans MS"/>
                <a:cs typeface="Comic Sans MS"/>
                <a:sym typeface="Comic Sans MS"/>
              </a:rPr>
              <a:t>Appeals against any decisions made should follow the County appeals procedure. </a:t>
            </a:r>
            <a:endParaRPr lang="en-GB" sz="1200" dirty="0"/>
          </a:p>
          <a:p>
            <a:pPr marL="0" indent="0">
              <a:lnSpc>
                <a:spcPct val="110000"/>
              </a:lnSpc>
              <a:spcBef>
                <a:spcPts val="0"/>
              </a:spcBef>
              <a:buSzPts val="1200"/>
            </a:pPr>
            <a:r>
              <a:rPr lang="en-GB" sz="1200" dirty="0">
                <a:latin typeface="Comic Sans MS"/>
                <a:ea typeface="Comic Sans MS"/>
                <a:cs typeface="Comic Sans MS"/>
                <a:sym typeface="Comic Sans MS"/>
              </a:rPr>
              <a:t>Upon entry to Golwg y Cwm, parents are required to complete registration and medical forms in full for each child.</a:t>
            </a:r>
            <a:endParaRPr lang="en-GB" sz="1200" dirty="0"/>
          </a:p>
          <a:p>
            <a:pPr marL="0" indent="0">
              <a:lnSpc>
                <a:spcPct val="110000"/>
              </a:lnSpc>
              <a:spcBef>
                <a:spcPts val="0"/>
              </a:spcBef>
              <a:buSzPts val="1200"/>
            </a:pPr>
            <a:r>
              <a:rPr lang="en-GB" sz="1200" b="1" dirty="0">
                <a:latin typeface="Comic Sans MS"/>
                <a:ea typeface="Comic Sans MS"/>
                <a:cs typeface="Comic Sans MS"/>
                <a:sym typeface="Comic Sans MS"/>
              </a:rPr>
              <a:t>This is very important since it provides us with essential information about contact telephone numbers in case of an emergency.</a:t>
            </a:r>
            <a:endParaRPr lang="en-GB" sz="1200" dirty="0">
              <a:latin typeface="Comic Sans MS"/>
              <a:ea typeface="Comic Sans MS"/>
              <a:cs typeface="Comic Sans MS"/>
              <a:sym typeface="Comic Sans MS"/>
            </a:endParaRPr>
          </a:p>
          <a:p>
            <a:pPr marL="0" indent="0">
              <a:lnSpc>
                <a:spcPct val="110000"/>
              </a:lnSpc>
              <a:spcBef>
                <a:spcPts val="0"/>
              </a:spcBef>
              <a:buSzPts val="1200"/>
            </a:pPr>
            <a:r>
              <a:rPr lang="en-GB" sz="1200" dirty="0">
                <a:latin typeface="Comic Sans MS"/>
                <a:ea typeface="Comic Sans MS"/>
                <a:cs typeface="Comic Sans MS"/>
                <a:sym typeface="Comic Sans MS"/>
              </a:rPr>
              <a:t>It is also important at this stage to note any particular conditions or needs a child may have e.g. allergies, dietary. Golwg Y Cwm utilise “Seesaw” and we would encourage parents to sign up for the free service with the class teachers to ensure you receive regular information electronically from the school including details of events and school trips.</a:t>
            </a:r>
            <a:endParaRPr lang="en-GB" sz="1200" dirty="0"/>
          </a:p>
          <a:p>
            <a:pPr marL="0" indent="0"/>
            <a:endParaRPr lang="en-GB" dirty="0">
              <a:latin typeface="Comic Sans MS"/>
              <a:ea typeface="Comic Sans MS"/>
              <a:cs typeface="Comic Sans MS"/>
              <a:sym typeface="Comic Sans MS"/>
            </a:endParaRPr>
          </a:p>
        </p:txBody>
      </p:sp>
      <p:sp>
        <p:nvSpPr>
          <p:cNvPr id="14" name="Google Shape;149;p7">
            <a:extLst>
              <a:ext uri="{FF2B5EF4-FFF2-40B4-BE49-F238E27FC236}">
                <a16:creationId xmlns:a16="http://schemas.microsoft.com/office/drawing/2014/main" id="{7EB32576-6D11-4A66-9703-096786A90BFE}"/>
              </a:ext>
            </a:extLst>
          </p:cNvPr>
          <p:cNvSpPr/>
          <p:nvPr/>
        </p:nvSpPr>
        <p:spPr>
          <a:xfrm>
            <a:off x="47327" y="2318767"/>
            <a:ext cx="11809311" cy="1692771"/>
          </a:xfrm>
          <a:prstGeom prst="rect">
            <a:avLst/>
          </a:prstGeom>
          <a:noFill/>
          <a:ln w="9525" cap="flat" cmpd="sng">
            <a:solidFill>
              <a:schemeClr val="dk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i="0" u="sng" strike="noStrike" cap="none" dirty="0">
                <a:solidFill>
                  <a:schemeClr val="dk1"/>
                </a:solidFill>
                <a:latin typeface="Comic Sans MS"/>
                <a:ea typeface="Comic Sans MS"/>
                <a:cs typeface="Comic Sans MS"/>
                <a:sym typeface="Comic Sans MS"/>
              </a:rPr>
              <a:t>Into Ysgol Golwg Y Cwm…</a:t>
            </a:r>
            <a:endParaRPr sz="1800" b="0" i="0" u="none" strike="noStrike" cap="none" dirty="0">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chemeClr val="dk1"/>
                </a:solidFill>
                <a:latin typeface="Comic Sans MS"/>
                <a:ea typeface="Comic Sans MS"/>
                <a:cs typeface="Comic Sans MS"/>
                <a:sym typeface="Comic Sans MS"/>
              </a:rPr>
              <a:t>The Ser Bach Y Cwm Playgroup is the main setting from which rising  5 year olds come into our Reception class. The playgroup can accommodate up to 67 children on a part-time basis. Children can start at Ser Bach y Cwm the term after they are 2. If the children live within the Flying Start area they are eligible for 10 hours free funding. All children are eligible for government funding the term after they 3</a:t>
            </a:r>
            <a:r>
              <a:rPr lang="en-GB" sz="1200" b="0" i="0" u="none" strike="noStrike" cap="none" baseline="30000" dirty="0">
                <a:solidFill>
                  <a:schemeClr val="dk1"/>
                </a:solidFill>
                <a:latin typeface="Comic Sans MS"/>
                <a:ea typeface="Comic Sans MS"/>
                <a:cs typeface="Comic Sans MS"/>
                <a:sym typeface="Comic Sans MS"/>
              </a:rPr>
              <a:t>rd</a:t>
            </a:r>
            <a:r>
              <a:rPr lang="en-GB" sz="1200" b="0" i="0" u="none" strike="noStrike" cap="none" dirty="0">
                <a:solidFill>
                  <a:schemeClr val="dk1"/>
                </a:solidFill>
                <a:latin typeface="Comic Sans MS"/>
                <a:ea typeface="Comic Sans MS"/>
                <a:cs typeface="Comic Sans MS"/>
                <a:sym typeface="Comic Sans MS"/>
              </a:rPr>
              <a:t> birthday. Children aged 3/4 and above are entitled to 10hours free childcare.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chemeClr val="dk1"/>
                </a:solidFill>
                <a:latin typeface="Comic Sans MS"/>
                <a:ea typeface="Comic Sans MS"/>
                <a:cs typeface="Comic Sans MS"/>
                <a:sym typeface="Comic Sans MS"/>
              </a:rPr>
              <a:t>Ser Bach y Cwm  is part of the school, which means there is a smooth transition to the Reception Class. This is further facilitated by the children and parents being invited to spend a number of sessions in the Reception class the term before they are due to start. This enables them to get to know their new teacher, surroundings and classmates and prepares them for life in the Nursery Class. </a:t>
            </a:r>
            <a:endParaRPr sz="1200" b="0" i="0" u="none" strike="noStrike" cap="none" dirty="0">
              <a:solidFill>
                <a:schemeClr val="dk1"/>
              </a:solidFill>
              <a:latin typeface="Comic Sans MS"/>
              <a:ea typeface="Comic Sans MS"/>
              <a:cs typeface="Comic Sans MS"/>
              <a:sym typeface="Comic Sans MS"/>
            </a:endParaRPr>
          </a:p>
        </p:txBody>
      </p:sp>
      <p:sp>
        <p:nvSpPr>
          <p:cNvPr id="15" name="Google Shape;150;p7">
            <a:extLst>
              <a:ext uri="{FF2B5EF4-FFF2-40B4-BE49-F238E27FC236}">
                <a16:creationId xmlns:a16="http://schemas.microsoft.com/office/drawing/2014/main" id="{D0529DA2-AE88-431B-A243-B65F13277C09}"/>
              </a:ext>
            </a:extLst>
          </p:cNvPr>
          <p:cNvSpPr/>
          <p:nvPr/>
        </p:nvSpPr>
        <p:spPr>
          <a:xfrm>
            <a:off x="106595" y="4109277"/>
            <a:ext cx="11548190" cy="1292621"/>
          </a:xfrm>
          <a:prstGeom prst="rect">
            <a:avLst/>
          </a:prstGeom>
          <a:noFill/>
          <a:ln w="9525" cap="flat" cmpd="sng">
            <a:solidFill>
              <a:schemeClr val="dk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i="0" u="sng" strike="noStrike" cap="none" dirty="0">
                <a:solidFill>
                  <a:schemeClr val="dk1"/>
                </a:solidFill>
                <a:latin typeface="Comic Sans MS"/>
                <a:ea typeface="Comic Sans MS"/>
                <a:cs typeface="Comic Sans MS"/>
                <a:sym typeface="Comic Sans MS"/>
              </a:rPr>
              <a:t>And out again...</a:t>
            </a:r>
            <a:endParaRPr sz="1800" b="0" i="0" u="none" strike="noStrike" cap="none" dirty="0">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chemeClr val="dk1"/>
                </a:solidFill>
                <a:latin typeface="Comic Sans MS"/>
                <a:ea typeface="Comic Sans MS"/>
                <a:cs typeface="Comic Sans MS"/>
                <a:sym typeface="Comic Sans MS"/>
              </a:rPr>
              <a:t>When children in Year 6 transfer to the secondary school of their choice, every effort is made to prepare them for this exciting move. Staff from </a:t>
            </a:r>
            <a:r>
              <a:rPr lang="en-GB" sz="1200" b="0" i="0" u="none" strike="noStrike" cap="none" dirty="0" err="1">
                <a:solidFill>
                  <a:schemeClr val="dk1"/>
                </a:solidFill>
                <a:latin typeface="Comic Sans MS"/>
                <a:ea typeface="Comic Sans MS"/>
                <a:cs typeface="Comic Sans MS"/>
                <a:sym typeface="Comic Sans MS"/>
              </a:rPr>
              <a:t>Maesydderwen</a:t>
            </a:r>
            <a:r>
              <a:rPr lang="en-GB" sz="1200" b="0" i="0" u="none" strike="noStrike" cap="none" dirty="0">
                <a:solidFill>
                  <a:schemeClr val="dk1"/>
                </a:solidFill>
                <a:latin typeface="Comic Sans MS"/>
                <a:ea typeface="Comic Sans MS"/>
                <a:cs typeface="Comic Sans MS"/>
                <a:sym typeface="Comic Sans MS"/>
              </a:rPr>
              <a:t> visit the school and the children</a:t>
            </a:r>
            <a:r>
              <a:rPr lang="en-GB" sz="1200" dirty="0">
                <a:solidFill>
                  <a:schemeClr val="dk1"/>
                </a:solidFill>
                <a:latin typeface="Comic Sans MS"/>
                <a:ea typeface="Comic Sans MS"/>
                <a:cs typeface="Comic Sans MS"/>
                <a:sym typeface="Comic Sans MS"/>
              </a:rPr>
              <a:t> and </a:t>
            </a:r>
            <a:r>
              <a:rPr lang="en-GB" sz="1200" b="0" i="0" u="none" strike="noStrike" cap="none" dirty="0">
                <a:solidFill>
                  <a:schemeClr val="dk1"/>
                </a:solidFill>
                <a:latin typeface="Comic Sans MS"/>
                <a:ea typeface="Comic Sans MS"/>
                <a:cs typeface="Comic Sans MS"/>
                <a:sym typeface="Comic Sans MS"/>
              </a:rPr>
              <a:t>in turn, spend a number days at the secondary school throughout their year in Year 6. Information records are transferred to the respective schools, and pupils complete transition booklets, which accompany them to their new destinations.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GB" sz="1200" b="0" i="0" u="none" strike="noStrike" cap="none" dirty="0">
                <a:solidFill>
                  <a:schemeClr val="dk1"/>
                </a:solidFill>
                <a:latin typeface="Comic Sans MS"/>
                <a:ea typeface="Comic Sans MS"/>
                <a:cs typeface="Comic Sans MS"/>
                <a:sym typeface="Comic Sans MS"/>
              </a:rPr>
              <a:t>                                 Our aim at Golwg Y Cwm is to have equipped our pupils with the life skills necessary to cope with the transfer  </a:t>
            </a:r>
          </a:p>
          <a:p>
            <a:pPr marL="0" marR="0" lvl="0" indent="0" algn="l" rtl="0">
              <a:lnSpc>
                <a:spcPct val="100000"/>
              </a:lnSpc>
              <a:spcBef>
                <a:spcPts val="0"/>
              </a:spcBef>
              <a:spcAft>
                <a:spcPts val="0"/>
              </a:spcAft>
              <a:buClr>
                <a:srgbClr val="000000"/>
              </a:buClr>
              <a:buSzPts val="1200"/>
              <a:buFont typeface="Arial"/>
              <a:buNone/>
            </a:pPr>
            <a:r>
              <a:rPr lang="en-GB" sz="1200" dirty="0">
                <a:solidFill>
                  <a:schemeClr val="dk1"/>
                </a:solidFill>
                <a:latin typeface="Comic Sans MS"/>
                <a:ea typeface="Comic Sans MS"/>
                <a:cs typeface="Comic Sans MS"/>
                <a:sym typeface="Comic Sans MS"/>
              </a:rPr>
              <a:t>                                                 </a:t>
            </a:r>
            <a:r>
              <a:rPr lang="en-GB" sz="1200" b="0" i="0" u="none" strike="noStrike" cap="none" dirty="0">
                <a:solidFill>
                  <a:schemeClr val="dk1"/>
                </a:solidFill>
                <a:latin typeface="Comic Sans MS"/>
                <a:ea typeface="Comic Sans MS"/>
                <a:cs typeface="Comic Sans MS"/>
                <a:sym typeface="Comic Sans MS"/>
              </a:rPr>
              <a:t>and enable them to fulfil their potential in</a:t>
            </a:r>
            <a:r>
              <a:rPr lang="en-GB" sz="1200" dirty="0">
                <a:solidFill>
                  <a:schemeClr val="dk1"/>
                </a:solidFill>
                <a:latin typeface="Comic Sans MS"/>
                <a:ea typeface="Comic Sans MS"/>
                <a:cs typeface="Comic Sans MS"/>
                <a:sym typeface="Comic Sans MS"/>
              </a:rPr>
              <a:t> </a:t>
            </a:r>
            <a:r>
              <a:rPr lang="en-GB" sz="1200" b="0" i="0" u="none" strike="noStrike" cap="none" dirty="0">
                <a:solidFill>
                  <a:schemeClr val="dk1"/>
                </a:solidFill>
                <a:latin typeface="Comic Sans MS"/>
                <a:ea typeface="Comic Sans MS"/>
                <a:cs typeface="Comic Sans MS"/>
                <a:sym typeface="Comic Sans MS"/>
              </a:rPr>
              <a:t>whatever they choose to do.</a:t>
            </a:r>
            <a:endParaRPr sz="1200" b="0" i="0" u="none" strike="noStrike" cap="none" dirty="0">
              <a:solidFill>
                <a:schemeClr val="dk1"/>
              </a:solidFill>
              <a:latin typeface="Comic Sans MS"/>
              <a:ea typeface="Comic Sans MS"/>
              <a:cs typeface="Comic Sans MS"/>
              <a:sym typeface="Comic Sans MS"/>
            </a:endParaRPr>
          </a:p>
        </p:txBody>
      </p:sp>
      <p:sp>
        <p:nvSpPr>
          <p:cNvPr id="16" name="Google Shape;146;p7">
            <a:extLst>
              <a:ext uri="{FF2B5EF4-FFF2-40B4-BE49-F238E27FC236}">
                <a16:creationId xmlns:a16="http://schemas.microsoft.com/office/drawing/2014/main" id="{BA6AA037-54FF-4995-AADE-359214D06408}"/>
              </a:ext>
            </a:extLst>
          </p:cNvPr>
          <p:cNvSpPr txBox="1">
            <a:spLocks noGrp="1"/>
          </p:cNvSpPr>
          <p:nvPr>
            <p:ph type="title"/>
          </p:nvPr>
        </p:nvSpPr>
        <p:spPr>
          <a:xfrm>
            <a:off x="3622767" y="71534"/>
            <a:ext cx="4066902" cy="411318"/>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2000"/>
              <a:buFont typeface="Comic Sans MS"/>
              <a:buNone/>
            </a:pPr>
            <a:r>
              <a:rPr lang="en-GB" u="sng" dirty="0">
                <a:latin typeface="Comic Sans MS" panose="030F0702030302020204" pitchFamily="66" charset="0"/>
              </a:rPr>
              <a:t>School Admissions</a:t>
            </a:r>
            <a:endParaRPr u="sng" dirty="0">
              <a:latin typeface="Comic Sans MS" panose="030F0702030302020204" pitchFamily="66" charset="0"/>
            </a:endParaRPr>
          </a:p>
        </p:txBody>
      </p:sp>
    </p:spTree>
    <p:extLst>
      <p:ext uri="{BB962C8B-B14F-4D97-AF65-F5344CB8AC3E}">
        <p14:creationId xmlns:p14="http://schemas.microsoft.com/office/powerpoint/2010/main" val="22587249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6" name="Google Shape;136;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9</a:t>
            </a:fld>
            <a:endParaRPr/>
          </a:p>
        </p:txBody>
      </p:sp>
      <p:sp>
        <p:nvSpPr>
          <p:cNvPr id="8" name="TextBox 7">
            <a:extLst>
              <a:ext uri="{FF2B5EF4-FFF2-40B4-BE49-F238E27FC236}">
                <a16:creationId xmlns:a16="http://schemas.microsoft.com/office/drawing/2014/main" id="{690A193A-F1C5-40C7-8361-893CA9FB9C4E}"/>
              </a:ext>
            </a:extLst>
          </p:cNvPr>
          <p:cNvSpPr txBox="1"/>
          <p:nvPr/>
        </p:nvSpPr>
        <p:spPr>
          <a:xfrm>
            <a:off x="4402667" y="127000"/>
            <a:ext cx="2641600" cy="523220"/>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3600"/>
              <a:buFont typeface="Arial"/>
              <a:buNone/>
            </a:pPr>
            <a:r>
              <a:rPr lang="en-GB" sz="2800" b="1" i="0" u="sng" strike="noStrike" cap="none" dirty="0">
                <a:solidFill>
                  <a:schemeClr val="dk1"/>
                </a:solidFill>
                <a:latin typeface="Comic Sans MS"/>
                <a:ea typeface="Comic Sans MS"/>
                <a:cs typeface="Comic Sans MS"/>
                <a:sym typeface="Comic Sans MS"/>
              </a:rPr>
              <a:t>Daily Routines </a:t>
            </a:r>
            <a:endParaRPr lang="en-GB" sz="2800" b="0" i="0" u="none" strike="noStrike" cap="none" dirty="0">
              <a:solidFill>
                <a:srgbClr val="000000"/>
              </a:solidFill>
              <a:latin typeface="Arial"/>
              <a:ea typeface="Arial"/>
              <a:cs typeface="Arial"/>
              <a:sym typeface="Arial"/>
            </a:endParaRPr>
          </a:p>
        </p:txBody>
      </p:sp>
      <p:sp>
        <p:nvSpPr>
          <p:cNvPr id="9" name="Google Shape;156;p8">
            <a:extLst>
              <a:ext uri="{FF2B5EF4-FFF2-40B4-BE49-F238E27FC236}">
                <a16:creationId xmlns:a16="http://schemas.microsoft.com/office/drawing/2014/main" id="{2EE6E513-4417-43F2-981C-96BFD0580006}"/>
              </a:ext>
            </a:extLst>
          </p:cNvPr>
          <p:cNvSpPr/>
          <p:nvPr/>
        </p:nvSpPr>
        <p:spPr>
          <a:xfrm>
            <a:off x="407368" y="776588"/>
            <a:ext cx="11377264" cy="707886"/>
          </a:xfrm>
          <a:prstGeom prst="rect">
            <a:avLst/>
          </a:prstGeom>
          <a:noFill/>
          <a:ln w="9525" cap="flat" cmpd="sng">
            <a:solidFill>
              <a:schemeClr val="dk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Comic Sans MS"/>
                <a:ea typeface="Comic Sans MS"/>
                <a:cs typeface="Comic Sans MS"/>
                <a:sym typeface="Comic Sans MS"/>
              </a:rPr>
              <a:t>The Head teacher and </a:t>
            </a:r>
            <a:r>
              <a:rPr lang="en-GB">
                <a:solidFill>
                  <a:schemeClr val="dk1"/>
                </a:solidFill>
                <a:latin typeface="Comic Sans MS"/>
                <a:ea typeface="Comic Sans MS"/>
                <a:cs typeface="Comic Sans MS"/>
                <a:sym typeface="Comic Sans MS"/>
              </a:rPr>
              <a:t>D</a:t>
            </a:r>
            <a:r>
              <a:rPr lang="en-GB" sz="1400" b="0" i="0" u="none" strike="noStrike" cap="none">
                <a:solidFill>
                  <a:schemeClr val="dk1"/>
                </a:solidFill>
                <a:latin typeface="Comic Sans MS"/>
                <a:ea typeface="Comic Sans MS"/>
                <a:cs typeface="Comic Sans MS"/>
                <a:sym typeface="Comic Sans MS"/>
              </a:rPr>
              <a:t>eputy </a:t>
            </a:r>
            <a:r>
              <a:rPr lang="en-GB">
                <a:solidFill>
                  <a:schemeClr val="dk1"/>
                </a:solidFill>
                <a:latin typeface="Comic Sans MS"/>
                <a:ea typeface="Comic Sans MS"/>
                <a:cs typeface="Comic Sans MS"/>
                <a:sym typeface="Comic Sans MS"/>
              </a:rPr>
              <a:t>He</a:t>
            </a:r>
            <a:r>
              <a:rPr lang="en-GB" sz="1400" b="0" i="0" u="none" strike="noStrike" cap="none">
                <a:solidFill>
                  <a:schemeClr val="dk1"/>
                </a:solidFill>
                <a:latin typeface="Comic Sans MS"/>
                <a:ea typeface="Comic Sans MS"/>
                <a:cs typeface="Comic Sans MS"/>
                <a:sym typeface="Comic Sans MS"/>
              </a:rPr>
              <a:t>ad teacher are usually available to meet and greet parents in the morning. However, there are times when the Head teacher is attending meetings. Please contact the school to make an appointment whenever possible.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Corsiva"/>
              <a:ea typeface="Corsiva"/>
              <a:cs typeface="Corsiva"/>
              <a:sym typeface="Corsiva"/>
            </a:endParaRPr>
          </a:p>
        </p:txBody>
      </p:sp>
      <p:sp>
        <p:nvSpPr>
          <p:cNvPr id="10" name="Google Shape;157;p8">
            <a:extLst>
              <a:ext uri="{FF2B5EF4-FFF2-40B4-BE49-F238E27FC236}">
                <a16:creationId xmlns:a16="http://schemas.microsoft.com/office/drawing/2014/main" id="{4394D825-6080-43DC-8439-CBEBCCA060D7}"/>
              </a:ext>
            </a:extLst>
          </p:cNvPr>
          <p:cNvSpPr txBox="1"/>
          <p:nvPr/>
        </p:nvSpPr>
        <p:spPr>
          <a:xfrm>
            <a:off x="407368" y="1679885"/>
            <a:ext cx="11521280" cy="576064"/>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omic Sans MS"/>
              <a:buNone/>
            </a:pPr>
            <a:r>
              <a:rPr lang="en-GB" sz="1600" b="0" i="0" u="none" strike="noStrike" cap="none">
                <a:solidFill>
                  <a:schemeClr val="dk1"/>
                </a:solidFill>
                <a:latin typeface="Comic Sans MS"/>
                <a:ea typeface="Comic Sans MS"/>
                <a:cs typeface="Comic Sans MS"/>
                <a:sym typeface="Comic Sans MS"/>
              </a:rPr>
              <a:t>Visitors and Parents are welcome to visit us at any time. When visits are made during the day they are requested to sign in at reception so that, in case of emergencies, staff know who is on the premises.</a:t>
            </a:r>
            <a:endParaRPr sz="1600" b="0" i="0" u="none" strike="noStrike" cap="none">
              <a:solidFill>
                <a:schemeClr val="dk1"/>
              </a:solidFill>
              <a:latin typeface="Arial"/>
              <a:ea typeface="Arial"/>
              <a:cs typeface="Arial"/>
              <a:sym typeface="Arial"/>
            </a:endParaRPr>
          </a:p>
        </p:txBody>
      </p:sp>
      <p:sp>
        <p:nvSpPr>
          <p:cNvPr id="11" name="Google Shape;158;p8">
            <a:extLst>
              <a:ext uri="{FF2B5EF4-FFF2-40B4-BE49-F238E27FC236}">
                <a16:creationId xmlns:a16="http://schemas.microsoft.com/office/drawing/2014/main" id="{EB64BD87-52FE-4B97-8E1B-09B270170194}"/>
              </a:ext>
            </a:extLst>
          </p:cNvPr>
          <p:cNvSpPr txBox="1"/>
          <p:nvPr/>
        </p:nvSpPr>
        <p:spPr>
          <a:xfrm>
            <a:off x="407368" y="2353375"/>
            <a:ext cx="4343400" cy="1675411"/>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200"/>
              <a:buFont typeface="Comic Sans MS"/>
              <a:buNone/>
            </a:pPr>
            <a:r>
              <a:rPr lang="en-GB" sz="1200" b="0" i="0" u="sng" strike="noStrike" cap="none" dirty="0">
                <a:solidFill>
                  <a:schemeClr val="dk1"/>
                </a:solidFill>
                <a:latin typeface="Comic Sans MS"/>
                <a:ea typeface="Comic Sans MS"/>
                <a:cs typeface="Comic Sans MS"/>
                <a:sym typeface="Comic Sans MS"/>
              </a:rPr>
              <a:t>Main School Hours.</a:t>
            </a:r>
            <a:endParaRPr sz="1200" b="0" i="0" u="none" strike="noStrike" cap="none" dirty="0">
              <a:solidFill>
                <a:schemeClr val="dk1"/>
              </a:solidFill>
              <a:latin typeface="Comic Sans MS"/>
              <a:ea typeface="Comic Sans MS"/>
              <a:cs typeface="Comic Sans MS"/>
              <a:sym typeface="Comic Sans MS"/>
            </a:endParaRPr>
          </a:p>
          <a:p>
            <a:pPr marL="0" marR="0" lvl="0" indent="0" algn="ctr" rtl="0">
              <a:lnSpc>
                <a:spcPct val="100000"/>
              </a:lnSpc>
              <a:spcBef>
                <a:spcPts val="800"/>
              </a:spcBef>
              <a:spcAft>
                <a:spcPts val="0"/>
              </a:spcAft>
              <a:buClr>
                <a:schemeClr val="dk1"/>
              </a:buClr>
              <a:buSzPts val="1200"/>
              <a:buFont typeface="Comic Sans MS"/>
              <a:buNone/>
            </a:pPr>
            <a:r>
              <a:rPr lang="en-GB" sz="1200" i="0" u="none" strike="noStrike" cap="none" dirty="0">
                <a:solidFill>
                  <a:schemeClr val="dk1"/>
                </a:solidFill>
                <a:latin typeface="Comic Sans MS"/>
                <a:ea typeface="Comic Sans MS"/>
                <a:cs typeface="Comic Sans MS"/>
                <a:sym typeface="Comic Sans MS"/>
              </a:rPr>
              <a:t>Morning session: 8.50a.m. – 12.15p.m.</a:t>
            </a:r>
            <a:endParaRPr sz="140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200"/>
              <a:buFont typeface="Comic Sans MS"/>
              <a:buNone/>
            </a:pPr>
            <a:r>
              <a:rPr lang="en-GB" sz="1200" i="0" u="none" strike="noStrike" cap="none" dirty="0">
                <a:solidFill>
                  <a:schemeClr val="dk1"/>
                </a:solidFill>
                <a:latin typeface="Comic Sans MS"/>
                <a:ea typeface="Comic Sans MS"/>
                <a:cs typeface="Comic Sans MS"/>
                <a:sym typeface="Comic Sans MS"/>
              </a:rPr>
              <a:t>            Break: 10.40a.m. – 11a.m.</a:t>
            </a:r>
            <a:endParaRPr sz="140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200"/>
              <a:buFont typeface="Comic Sans MS"/>
              <a:buNone/>
            </a:pPr>
            <a:r>
              <a:rPr lang="en-GB" sz="1200" i="0" u="none" strike="noStrike" cap="none" dirty="0">
                <a:solidFill>
                  <a:schemeClr val="dk1"/>
                </a:solidFill>
                <a:latin typeface="Comic Sans MS"/>
                <a:ea typeface="Comic Sans MS"/>
                <a:cs typeface="Comic Sans MS"/>
                <a:sym typeface="Comic Sans MS"/>
              </a:rPr>
              <a:t>            Lunch:  12.15p.m. – 1.15p.m.</a:t>
            </a:r>
            <a:endParaRPr sz="140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200"/>
              <a:buFont typeface="Comic Sans MS"/>
              <a:buNone/>
            </a:pPr>
            <a:r>
              <a:rPr lang="en-GB" sz="1200" i="0" u="none" strike="noStrike" cap="none" dirty="0">
                <a:solidFill>
                  <a:schemeClr val="dk1"/>
                </a:solidFill>
                <a:latin typeface="Comic Sans MS"/>
                <a:ea typeface="Comic Sans MS"/>
                <a:cs typeface="Comic Sans MS"/>
                <a:sym typeface="Comic Sans MS"/>
              </a:rPr>
              <a:t>Afternoon session: Infants – 1.15p.m.3.15p.m.</a:t>
            </a:r>
            <a:endParaRPr sz="140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200"/>
              <a:buFont typeface="Comic Sans MS"/>
              <a:buNone/>
            </a:pPr>
            <a:r>
              <a:rPr lang="en-GB" sz="1200" i="0" u="none" strike="noStrike" cap="none" dirty="0">
                <a:solidFill>
                  <a:schemeClr val="dk1"/>
                </a:solidFill>
                <a:latin typeface="Comic Sans MS"/>
                <a:ea typeface="Comic Sans MS"/>
                <a:cs typeface="Comic Sans MS"/>
                <a:sym typeface="Comic Sans MS"/>
              </a:rPr>
              <a:t>Juniors – 1.15p.m. – 3.15p.m.</a:t>
            </a:r>
            <a:endParaRPr sz="140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200"/>
              <a:buFont typeface="Comic Sans MS"/>
              <a:buNone/>
            </a:pPr>
            <a:r>
              <a:rPr lang="en-GB" sz="1200" i="0" u="none" strike="noStrike" cap="none" dirty="0">
                <a:solidFill>
                  <a:schemeClr val="dk1"/>
                </a:solidFill>
                <a:latin typeface="Comic Sans MS"/>
                <a:ea typeface="Comic Sans MS"/>
                <a:cs typeface="Comic Sans MS"/>
                <a:sym typeface="Comic Sans MS"/>
              </a:rPr>
              <a:t>Break: Infants – 2.15p.m. – 2.30p.m.</a:t>
            </a:r>
            <a:endParaRPr sz="140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omic Sans MS"/>
              <a:ea typeface="Comic Sans MS"/>
              <a:cs typeface="Comic Sans MS"/>
              <a:sym typeface="Comic Sans MS"/>
            </a:endParaRPr>
          </a:p>
        </p:txBody>
      </p:sp>
      <p:sp>
        <p:nvSpPr>
          <p:cNvPr id="12" name="Google Shape;159;p8">
            <a:extLst>
              <a:ext uri="{FF2B5EF4-FFF2-40B4-BE49-F238E27FC236}">
                <a16:creationId xmlns:a16="http://schemas.microsoft.com/office/drawing/2014/main" id="{CE51ABBF-7A0D-4F90-AD0C-25E608754BF6}"/>
              </a:ext>
            </a:extLst>
          </p:cNvPr>
          <p:cNvSpPr txBox="1"/>
          <p:nvPr/>
        </p:nvSpPr>
        <p:spPr>
          <a:xfrm>
            <a:off x="6096000" y="2366307"/>
            <a:ext cx="4458072" cy="1302878"/>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Comic Sans MS"/>
              <a:buNone/>
            </a:pPr>
            <a:r>
              <a:rPr lang="en-GB" sz="1400" b="0" i="0" u="sng" strike="noStrike" cap="none" dirty="0">
                <a:solidFill>
                  <a:schemeClr val="dk1"/>
                </a:solidFill>
                <a:latin typeface="Comic Sans MS"/>
                <a:ea typeface="Comic Sans MS"/>
                <a:cs typeface="Comic Sans MS"/>
                <a:sym typeface="Comic Sans MS"/>
              </a:rPr>
              <a:t>Ser Bach Y Cwm</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400"/>
              <a:buFont typeface="Comic Sans MS"/>
              <a:buNone/>
            </a:pPr>
            <a:r>
              <a:rPr lang="en-GB" sz="1400" b="0" i="0" u="none" strike="noStrike" cap="none" dirty="0">
                <a:solidFill>
                  <a:schemeClr val="dk1"/>
                </a:solidFill>
                <a:latin typeface="Comic Sans MS"/>
                <a:ea typeface="Comic Sans MS"/>
                <a:cs typeface="Comic Sans MS"/>
                <a:sym typeface="Comic Sans MS"/>
              </a:rPr>
              <a:t>Ser Bach y Cwm offers wrap around day care. Session times for the 2 year old setting, </a:t>
            </a:r>
            <a:r>
              <a:rPr lang="en-GB" dirty="0">
                <a:solidFill>
                  <a:schemeClr val="dk1"/>
                </a:solidFill>
                <a:latin typeface="Comic Sans MS"/>
                <a:ea typeface="Comic Sans MS"/>
                <a:cs typeface="Comic Sans MS"/>
                <a:sym typeface="Comic Sans MS"/>
              </a:rPr>
              <a:t>the 3 year old setting and the wrap around child care can be obtained from the school office. </a:t>
            </a:r>
            <a:endParaRPr sz="1400" b="0" i="0" u="none" strike="noStrike" cap="none" dirty="0">
              <a:solidFill>
                <a:schemeClr val="dk1"/>
              </a:solidFill>
              <a:latin typeface="Comic Sans MS"/>
              <a:ea typeface="Comic Sans MS"/>
              <a:cs typeface="Comic Sans MS"/>
              <a:sym typeface="Comic Sans MS"/>
            </a:endParaRPr>
          </a:p>
        </p:txBody>
      </p:sp>
      <p:sp>
        <p:nvSpPr>
          <p:cNvPr id="17" name="Google Shape;160;p8">
            <a:extLst>
              <a:ext uri="{FF2B5EF4-FFF2-40B4-BE49-F238E27FC236}">
                <a16:creationId xmlns:a16="http://schemas.microsoft.com/office/drawing/2014/main" id="{F875FFC6-14B0-4517-B537-73A6E7C66234}"/>
              </a:ext>
            </a:extLst>
          </p:cNvPr>
          <p:cNvSpPr txBox="1"/>
          <p:nvPr/>
        </p:nvSpPr>
        <p:spPr>
          <a:xfrm>
            <a:off x="6283235" y="3837806"/>
            <a:ext cx="4533056" cy="1377121"/>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omic Sans MS"/>
              <a:buNone/>
            </a:pPr>
            <a:r>
              <a:rPr lang="en-GB" sz="1400" b="0" i="0" u="none" strike="noStrike" cap="none">
                <a:solidFill>
                  <a:schemeClr val="dk1"/>
                </a:solidFill>
                <a:latin typeface="Comic Sans MS"/>
                <a:ea typeface="Comic Sans MS"/>
                <a:cs typeface="Comic Sans MS"/>
                <a:sym typeface="Comic Sans MS"/>
              </a:rPr>
              <a:t>Children should be collected promptly. Please complete a “collection at the end of the day“ form.  If you are unable to collect your child because of an emergency, please let the Head teacher know. Late collections cause unnecessary distress to the children involved.</a:t>
            </a:r>
            <a:endParaRPr sz="1400" b="0" i="0" u="none" strike="noStrike" cap="none">
              <a:solidFill>
                <a:schemeClr val="dk1"/>
              </a:solidFill>
              <a:latin typeface="Arial"/>
              <a:ea typeface="Arial"/>
              <a:cs typeface="Arial"/>
              <a:sym typeface="Arial"/>
            </a:endParaRPr>
          </a:p>
        </p:txBody>
      </p:sp>
      <p:sp>
        <p:nvSpPr>
          <p:cNvPr id="18" name="Google Shape;161;p8">
            <a:extLst>
              <a:ext uri="{FF2B5EF4-FFF2-40B4-BE49-F238E27FC236}">
                <a16:creationId xmlns:a16="http://schemas.microsoft.com/office/drawing/2014/main" id="{78738546-CE11-49E3-9FF7-F2AD5D1629A8}"/>
              </a:ext>
            </a:extLst>
          </p:cNvPr>
          <p:cNvSpPr txBox="1"/>
          <p:nvPr/>
        </p:nvSpPr>
        <p:spPr>
          <a:xfrm>
            <a:off x="1768665" y="4258418"/>
            <a:ext cx="4205808" cy="1782001"/>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omic Sans MS"/>
              <a:buNone/>
            </a:pPr>
            <a:r>
              <a:rPr lang="en-GB" sz="1400" b="0" i="0" u="none" strike="noStrike" cap="none">
                <a:solidFill>
                  <a:schemeClr val="dk1"/>
                </a:solidFill>
                <a:latin typeface="Comic Sans MS"/>
                <a:ea typeface="Comic Sans MS"/>
                <a:cs typeface="Comic Sans MS"/>
                <a:sym typeface="Comic Sans MS"/>
              </a:rPr>
              <a:t>We expect all children to arrive at school </a:t>
            </a:r>
            <a:r>
              <a:rPr lang="en-GB" sz="1400" b="1" i="0" u="none" strike="noStrike" cap="none">
                <a:solidFill>
                  <a:schemeClr val="dk1"/>
                </a:solidFill>
                <a:latin typeface="Comic Sans MS"/>
                <a:ea typeface="Comic Sans MS"/>
                <a:cs typeface="Comic Sans MS"/>
                <a:sym typeface="Comic Sans MS"/>
              </a:rPr>
              <a:t>punctually</a:t>
            </a:r>
            <a:r>
              <a:rPr lang="en-GB" sz="1400" b="0" i="0" u="none" strike="noStrike" cap="none">
                <a:solidFill>
                  <a:schemeClr val="dk1"/>
                </a:solidFill>
                <a:latin typeface="Comic Sans MS"/>
                <a:ea typeface="Comic Sans MS"/>
                <a:cs typeface="Comic Sans MS"/>
                <a:sym typeface="Comic Sans MS"/>
              </a:rPr>
              <a:t>. However, for reasons of personal safety, no child should be sent to school unduly early, unless they are attending Breakfast club which runs from 8.00 am until 8.30am.</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Comic Sans MS"/>
              <a:buNone/>
            </a:pPr>
            <a:r>
              <a:rPr lang="en-GB" sz="1400" b="0" i="0" u="none" strike="noStrike" cap="none">
                <a:solidFill>
                  <a:schemeClr val="dk1"/>
                </a:solidFill>
                <a:latin typeface="Comic Sans MS"/>
                <a:ea typeface="Comic Sans MS"/>
                <a:cs typeface="Comic Sans MS"/>
                <a:sym typeface="Comic Sans MS"/>
              </a:rPr>
              <a:t>Teachers assume responsibility for the children at 8.40a.m. and at the end of the school day until 3.25p.m</a:t>
            </a:r>
            <a:r>
              <a:rPr lang="en-GB" sz="1200" b="0" i="0" u="none" strike="noStrike" cap="none">
                <a:solidFill>
                  <a:schemeClr val="dk1"/>
                </a:solidFill>
                <a:latin typeface="Comic Sans MS"/>
                <a:ea typeface="Comic Sans MS"/>
                <a:cs typeface="Comic Sans MS"/>
                <a:sym typeface="Comic Sans MS"/>
              </a:rPr>
              <a:t>.</a:t>
            </a:r>
            <a:endParaRPr sz="1200" b="0" i="0" u="none" strike="noStrike" cap="none">
              <a:solidFill>
                <a:schemeClr val="dk1"/>
              </a:solidFill>
              <a:latin typeface="Comic Sans MS"/>
              <a:ea typeface="Comic Sans MS"/>
              <a:cs typeface="Comic Sans MS"/>
              <a:sym typeface="Comic Sans MS"/>
            </a:endParaRPr>
          </a:p>
        </p:txBody>
      </p:sp>
    </p:spTree>
    <p:extLst>
      <p:ext uri="{BB962C8B-B14F-4D97-AF65-F5344CB8AC3E}">
        <p14:creationId xmlns:p14="http://schemas.microsoft.com/office/powerpoint/2010/main" val="16781586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9"/>
          <p:cNvSpPr txBox="1"/>
          <p:nvPr/>
        </p:nvSpPr>
        <p:spPr>
          <a:xfrm>
            <a:off x="335360" y="692696"/>
            <a:ext cx="3200400" cy="1143000"/>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Comic Sans MS"/>
              <a:buNone/>
            </a:pPr>
            <a:r>
              <a:rPr lang="en-GB" sz="1400" b="0" i="0" u="sng" strike="noStrike" cap="none">
                <a:solidFill>
                  <a:schemeClr val="dk1"/>
                </a:solidFill>
                <a:latin typeface="Comic Sans MS"/>
                <a:ea typeface="Comic Sans MS"/>
                <a:cs typeface="Comic Sans MS"/>
                <a:sym typeface="Comic Sans MS"/>
              </a:rPr>
              <a:t>Lunchtime Arrangements.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800"/>
              </a:spcBef>
              <a:spcAft>
                <a:spcPts val="0"/>
              </a:spcAft>
              <a:buClr>
                <a:schemeClr val="dk1"/>
              </a:buClr>
              <a:buSzPts val="1400"/>
              <a:buFont typeface="Comic Sans MS"/>
              <a:buNone/>
            </a:pPr>
            <a:r>
              <a:rPr lang="en-GB" sz="1400" b="0" i="0" u="none" strike="noStrike" cap="none">
                <a:solidFill>
                  <a:schemeClr val="dk1"/>
                </a:solidFill>
                <a:latin typeface="Comic Sans MS"/>
                <a:ea typeface="Comic Sans MS"/>
                <a:cs typeface="Comic Sans MS"/>
                <a:sym typeface="Comic Sans MS"/>
              </a:rPr>
              <a:t>Children may have a hot school dinner or bring a packed lunch if preferred.</a:t>
            </a:r>
            <a:endParaRPr sz="1400" b="0" i="0" u="none" strike="noStrike" cap="none">
              <a:solidFill>
                <a:schemeClr val="dk1"/>
              </a:solidFill>
              <a:latin typeface="Comic Sans MS"/>
              <a:ea typeface="Comic Sans MS"/>
              <a:cs typeface="Comic Sans MS"/>
              <a:sym typeface="Comic Sans MS"/>
            </a:endParaRPr>
          </a:p>
        </p:txBody>
      </p:sp>
      <p:sp>
        <p:nvSpPr>
          <p:cNvPr id="169" name="Google Shape;169;p9"/>
          <p:cNvSpPr txBox="1"/>
          <p:nvPr/>
        </p:nvSpPr>
        <p:spPr>
          <a:xfrm>
            <a:off x="7673175" y="878527"/>
            <a:ext cx="3680625" cy="914400"/>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omic Sans MS"/>
              <a:buNone/>
            </a:pPr>
            <a:r>
              <a:rPr lang="en-GB" sz="1400" b="0" i="0" u="none" strike="noStrike" cap="none">
                <a:solidFill>
                  <a:schemeClr val="dk1"/>
                </a:solidFill>
                <a:latin typeface="Comic Sans MS"/>
                <a:ea typeface="Comic Sans MS"/>
                <a:cs typeface="Comic Sans MS"/>
                <a:sym typeface="Comic Sans MS"/>
              </a:rPr>
              <a:t>Dinner money is now collected online via parent pay. For further details please contact Mrs Ace - School Secretary </a:t>
            </a:r>
            <a:endParaRPr sz="1400" b="0" i="0" u="none" strike="noStrike" cap="none">
              <a:solidFill>
                <a:schemeClr val="dk1"/>
              </a:solidFill>
              <a:latin typeface="Comic Sans MS"/>
              <a:ea typeface="Comic Sans MS"/>
              <a:cs typeface="Comic Sans MS"/>
              <a:sym typeface="Comic Sans MS"/>
            </a:endParaRPr>
          </a:p>
        </p:txBody>
      </p:sp>
      <p:sp>
        <p:nvSpPr>
          <p:cNvPr id="170" name="Google Shape;170;p9"/>
          <p:cNvSpPr txBox="1"/>
          <p:nvPr/>
        </p:nvSpPr>
        <p:spPr>
          <a:xfrm>
            <a:off x="311301" y="2248056"/>
            <a:ext cx="4138778" cy="1044940"/>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omic Sans MS"/>
              <a:buNone/>
            </a:pPr>
            <a:r>
              <a:rPr lang="en-GB" sz="1400" b="0" i="0" u="none" strike="noStrike" cap="none">
                <a:solidFill>
                  <a:schemeClr val="dk1"/>
                </a:solidFill>
                <a:latin typeface="Comic Sans MS"/>
                <a:ea typeface="Comic Sans MS"/>
                <a:cs typeface="Comic Sans MS"/>
                <a:sym typeface="Comic Sans MS"/>
              </a:rPr>
              <a:t>Some families are entitled to free school meals. Information can be obtained from the School secretary .</a:t>
            </a:r>
            <a:endParaRPr sz="1400" b="0" i="0" u="none" strike="noStrike" cap="none">
              <a:solidFill>
                <a:schemeClr val="dk1"/>
              </a:solidFill>
              <a:latin typeface="Arial"/>
              <a:ea typeface="Arial"/>
              <a:cs typeface="Arial"/>
              <a:sym typeface="Arial"/>
            </a:endParaRPr>
          </a:p>
        </p:txBody>
      </p:sp>
      <p:sp>
        <p:nvSpPr>
          <p:cNvPr id="171" name="Google Shape;171;p9"/>
          <p:cNvSpPr txBox="1"/>
          <p:nvPr/>
        </p:nvSpPr>
        <p:spPr>
          <a:xfrm>
            <a:off x="4871864" y="2060848"/>
            <a:ext cx="6743700" cy="892912"/>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omic Sans MS"/>
              <a:buNone/>
            </a:pPr>
            <a:r>
              <a:rPr lang="en-GB" sz="1400" b="0" i="0" u="none" strike="noStrike" cap="none">
                <a:solidFill>
                  <a:schemeClr val="dk1"/>
                </a:solidFill>
                <a:latin typeface="Comic Sans MS"/>
                <a:ea typeface="Comic Sans MS"/>
                <a:cs typeface="Comic Sans MS"/>
                <a:sym typeface="Comic Sans MS"/>
              </a:rPr>
              <a:t>A supply of water is always available in the cloakrooms and in the classroom. Children may bring their own water if they wish, but on no account should glass containers be sent to school. </a:t>
            </a:r>
            <a:endParaRPr sz="1400" b="0" i="0" u="none" strike="noStrike" cap="none">
              <a:solidFill>
                <a:schemeClr val="dk1"/>
              </a:solidFill>
              <a:latin typeface="Arial"/>
              <a:ea typeface="Arial"/>
              <a:cs typeface="Arial"/>
              <a:sym typeface="Arial"/>
            </a:endParaRPr>
          </a:p>
        </p:txBody>
      </p:sp>
      <p:sp>
        <p:nvSpPr>
          <p:cNvPr id="172" name="Google Shape;172;p9"/>
          <p:cNvSpPr txBox="1"/>
          <p:nvPr/>
        </p:nvSpPr>
        <p:spPr>
          <a:xfrm>
            <a:off x="506810" y="3643019"/>
            <a:ext cx="3028950" cy="914400"/>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omic Sans MS"/>
              <a:buNone/>
            </a:pPr>
            <a:r>
              <a:rPr lang="en-GB" sz="1400" b="0" i="0" u="none" strike="noStrike" cap="none">
                <a:solidFill>
                  <a:schemeClr val="dk1"/>
                </a:solidFill>
                <a:latin typeface="Comic Sans MS"/>
                <a:ea typeface="Comic Sans MS"/>
                <a:cs typeface="Comic Sans MS"/>
                <a:sym typeface="Comic Sans MS"/>
              </a:rPr>
              <a:t>Mid-day supervisory assistants are employed to look after the children whilst they are eating and playing.</a:t>
            </a:r>
            <a:endParaRPr sz="1400" b="0" i="0" u="none" strike="noStrike" cap="none">
              <a:solidFill>
                <a:schemeClr val="dk1"/>
              </a:solidFill>
              <a:latin typeface="Arial"/>
              <a:ea typeface="Arial"/>
              <a:cs typeface="Arial"/>
              <a:sym typeface="Arial"/>
            </a:endParaRPr>
          </a:p>
        </p:txBody>
      </p:sp>
      <p:sp>
        <p:nvSpPr>
          <p:cNvPr id="173" name="Google Shape;173;p9"/>
          <p:cNvSpPr txBox="1"/>
          <p:nvPr/>
        </p:nvSpPr>
        <p:spPr>
          <a:xfrm>
            <a:off x="3797214" y="3610362"/>
            <a:ext cx="7987418" cy="947057"/>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omic Sans MS"/>
              <a:buNone/>
            </a:pPr>
            <a:r>
              <a:rPr lang="en-GB" sz="1400" b="0" i="0" u="none" strike="noStrike" cap="none">
                <a:solidFill>
                  <a:schemeClr val="dk1"/>
                </a:solidFill>
                <a:latin typeface="Comic Sans MS"/>
                <a:ea typeface="Comic Sans MS"/>
                <a:cs typeface="Comic Sans MS"/>
                <a:sym typeface="Comic Sans MS"/>
              </a:rPr>
              <a:t>Children are not allowed to leave the premises at lunchtime. They must respect the supervisory assistants at all times and where children cannot meet our expected code of behaviour during this period, parents will be asked to make alternative arrangements for them.</a:t>
            </a:r>
            <a:endParaRPr sz="1400" b="0" i="0" u="none" strike="noStrike" cap="none">
              <a:solidFill>
                <a:schemeClr val="dk1"/>
              </a:solidFill>
              <a:latin typeface="Comic Sans MS"/>
              <a:ea typeface="Comic Sans MS"/>
              <a:cs typeface="Comic Sans MS"/>
              <a:sym typeface="Comic Sans MS"/>
            </a:endParaRPr>
          </a:p>
        </p:txBody>
      </p:sp>
      <p:sp>
        <p:nvSpPr>
          <p:cNvPr id="174" name="Google Shape;174;p9"/>
          <p:cNvSpPr txBox="1"/>
          <p:nvPr/>
        </p:nvSpPr>
        <p:spPr>
          <a:xfrm>
            <a:off x="2207568" y="4910228"/>
            <a:ext cx="6858000" cy="679012"/>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Comic Sans MS"/>
              <a:buNone/>
            </a:pPr>
            <a:r>
              <a:rPr lang="en-GB" sz="1400" b="0" i="0" u="sng" strike="noStrike" cap="none">
                <a:solidFill>
                  <a:schemeClr val="dk1"/>
                </a:solidFill>
                <a:latin typeface="Comic Sans MS"/>
                <a:ea typeface="Comic Sans MS"/>
                <a:cs typeface="Comic Sans MS"/>
                <a:sym typeface="Comic Sans MS"/>
              </a:rPr>
              <a:t>Break time Snacks.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400"/>
              <a:buFont typeface="Comic Sans MS"/>
              <a:buNone/>
            </a:pPr>
            <a:r>
              <a:rPr lang="en-GB" sz="1400" b="0" i="0" u="none" strike="noStrike" cap="none">
                <a:solidFill>
                  <a:schemeClr val="dk1"/>
                </a:solidFill>
                <a:latin typeface="Comic Sans MS"/>
                <a:ea typeface="Comic Sans MS"/>
                <a:cs typeface="Comic Sans MS"/>
                <a:sym typeface="Comic Sans MS"/>
              </a:rPr>
              <a:t>Children are requested to bring a healthy snack. E.g. fruit, yogurt or cheese.</a:t>
            </a:r>
            <a:endParaRPr sz="1400" b="0" i="0" u="none" strike="noStrike" cap="none">
              <a:solidFill>
                <a:srgbClr val="000000"/>
              </a:solidFill>
              <a:latin typeface="Arial"/>
              <a:ea typeface="Arial"/>
              <a:cs typeface="Arial"/>
              <a:sym typeface="Arial"/>
            </a:endParaRPr>
          </a:p>
        </p:txBody>
      </p:sp>
      <p:sp>
        <p:nvSpPr>
          <p:cNvPr id="175" name="Google Shape;175;p9"/>
          <p:cNvSpPr/>
          <p:nvPr/>
        </p:nvSpPr>
        <p:spPr>
          <a:xfrm>
            <a:off x="4090411" y="120450"/>
            <a:ext cx="3366627"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GB" sz="3600" b="0" i="0" u="sng" strike="noStrike" cap="none" dirty="0">
                <a:solidFill>
                  <a:schemeClr val="dk1"/>
                </a:solidFill>
                <a:latin typeface="Comic Sans MS"/>
                <a:ea typeface="Comic Sans MS"/>
                <a:cs typeface="Comic Sans MS"/>
                <a:sym typeface="Comic Sans MS"/>
              </a:rPr>
              <a:t>Daily Routines </a:t>
            </a:r>
            <a:endParaRPr sz="3600" b="0" i="0" u="sng" strike="noStrike" cap="none" dirty="0">
              <a:solidFill>
                <a:schemeClr val="dk1"/>
              </a:solidFill>
              <a:latin typeface="Calibri"/>
              <a:ea typeface="Calibri"/>
              <a:cs typeface="Calibri"/>
              <a:sym typeface="Calibri"/>
            </a:endParaRPr>
          </a:p>
        </p:txBody>
      </p:sp>
      <p:sp>
        <p:nvSpPr>
          <p:cNvPr id="176" name="Google Shape;176;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10</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76" name="Google Shape;176;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11</a:t>
            </a:fld>
            <a:endParaRPr/>
          </a:p>
        </p:txBody>
      </p:sp>
      <p:sp>
        <p:nvSpPr>
          <p:cNvPr id="12" name="TextBox 11">
            <a:extLst>
              <a:ext uri="{FF2B5EF4-FFF2-40B4-BE49-F238E27FC236}">
                <a16:creationId xmlns:a16="http://schemas.microsoft.com/office/drawing/2014/main" id="{65437ECC-5B66-4F9F-B00A-75A2E68AE529}"/>
              </a:ext>
            </a:extLst>
          </p:cNvPr>
          <p:cNvSpPr txBox="1"/>
          <p:nvPr/>
        </p:nvSpPr>
        <p:spPr>
          <a:xfrm>
            <a:off x="2514600" y="269445"/>
            <a:ext cx="6096000" cy="461665"/>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2400"/>
              <a:buFont typeface="Arial"/>
              <a:buNone/>
            </a:pPr>
            <a:r>
              <a:rPr lang="en-GB" sz="2400" b="0" i="0" u="sng" strike="noStrike" cap="none" dirty="0">
                <a:solidFill>
                  <a:schemeClr val="dk1"/>
                </a:solidFill>
                <a:latin typeface="Comic Sans MS"/>
                <a:ea typeface="Comic Sans MS"/>
                <a:cs typeface="Comic Sans MS"/>
                <a:sym typeface="Comic Sans MS"/>
              </a:rPr>
              <a:t>Additional Learning Needs </a:t>
            </a:r>
            <a:endParaRPr lang="en-GB" sz="2400" b="0" i="0" u="sng" strike="noStrike" cap="none" dirty="0">
              <a:solidFill>
                <a:srgbClr val="000000"/>
              </a:solidFill>
              <a:latin typeface="Arial"/>
              <a:ea typeface="Arial"/>
              <a:cs typeface="Arial"/>
              <a:sym typeface="Arial"/>
            </a:endParaRPr>
          </a:p>
        </p:txBody>
      </p:sp>
      <p:sp>
        <p:nvSpPr>
          <p:cNvPr id="14" name="TextBox 13">
            <a:extLst>
              <a:ext uri="{FF2B5EF4-FFF2-40B4-BE49-F238E27FC236}">
                <a16:creationId xmlns:a16="http://schemas.microsoft.com/office/drawing/2014/main" id="{4310E4FF-5CA4-45F3-824E-B4107ECD2E35}"/>
              </a:ext>
            </a:extLst>
          </p:cNvPr>
          <p:cNvSpPr txBox="1"/>
          <p:nvPr/>
        </p:nvSpPr>
        <p:spPr>
          <a:xfrm>
            <a:off x="93133" y="689788"/>
            <a:ext cx="12098867" cy="5478423"/>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dirty="0">
                <a:solidFill>
                  <a:schemeClr val="dk1"/>
                </a:solidFill>
                <a:latin typeface="Comic Sans MS"/>
                <a:ea typeface="Comic Sans MS"/>
                <a:cs typeface="Comic Sans MS"/>
                <a:sym typeface="Comic Sans MS"/>
              </a:rPr>
              <a:t>The school actively encourages the involvement of all staff, pupils and parents in the education of pupils with ALN.</a:t>
            </a:r>
            <a:endParaRPr lang="en-GB"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1" i="0" u="none" strike="noStrike" cap="none" dirty="0">
                <a:solidFill>
                  <a:schemeClr val="dk1"/>
                </a:solidFill>
                <a:latin typeface="Comic Sans MS"/>
                <a:ea typeface="Comic Sans MS"/>
                <a:cs typeface="Comic Sans MS"/>
                <a:sym typeface="Comic Sans MS"/>
              </a:rPr>
              <a:t>All class teachers, together with the ALNCO are responsible for the initial identification and assessment of ALN. They also have responsibility within the classroom. Parents will be consulted as soon as identification is made so that an appropriate curriculum and support is provided for the child.</a:t>
            </a:r>
            <a:r>
              <a:rPr lang="en-GB" dirty="0">
                <a:ea typeface="Comic Sans MS"/>
              </a:rPr>
              <a:t> </a:t>
            </a:r>
            <a:r>
              <a:rPr lang="en-GB" sz="1400" b="1" i="0" u="none" strike="noStrike" cap="none" dirty="0">
                <a:solidFill>
                  <a:schemeClr val="dk1"/>
                </a:solidFill>
                <a:latin typeface="Comic Sans MS"/>
                <a:ea typeface="Comic Sans MS"/>
                <a:cs typeface="Comic Sans MS"/>
                <a:sym typeface="Comic Sans MS"/>
              </a:rPr>
              <a:t>The school will make every opportunity to meet the needs of all pupils. </a:t>
            </a:r>
            <a:endParaRPr lang="en-GB"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1" i="0" u="none" strike="noStrike" cap="none" dirty="0">
                <a:solidFill>
                  <a:schemeClr val="dk1"/>
                </a:solidFill>
                <a:latin typeface="Comic Sans MS"/>
                <a:ea typeface="Comic Sans MS"/>
                <a:cs typeface="Comic Sans MS"/>
                <a:sym typeface="Comic Sans MS"/>
              </a:rPr>
              <a:t> </a:t>
            </a:r>
            <a:endParaRPr lang="en-GB"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1" i="0" u="none" strike="noStrike" cap="none" dirty="0">
                <a:solidFill>
                  <a:schemeClr val="dk1"/>
                </a:solidFill>
                <a:latin typeface="Comic Sans MS"/>
                <a:ea typeface="Comic Sans MS"/>
                <a:cs typeface="Comic Sans MS"/>
                <a:sym typeface="Comic Sans MS"/>
              </a:rPr>
              <a:t>From September 2021 the new Additional Learning Needs Code will begin to come into effect. All learners newly identified as having ALN will be supported through the new system of Individual Development Plans. In Powys this is managed through the TYFU system.</a:t>
            </a:r>
            <a:endParaRPr lang="en-GB"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1" i="0" u="none" strike="noStrike" cap="none" dirty="0">
                <a:solidFill>
                  <a:schemeClr val="dk1"/>
                </a:solidFill>
                <a:latin typeface="Comic Sans MS"/>
                <a:ea typeface="Comic Sans MS"/>
                <a:cs typeface="Comic Sans MS"/>
                <a:sym typeface="Comic Sans MS"/>
              </a:rPr>
              <a:t>Pupils already in the SEN system are being transitioned over to the new ALN system, starting with those who have low to moderate needs. Those with more severe or complex needs (who currently have “statements” of SEN) will move to the new system later in the three-year period. And the timing will also depend on which year group a pupil is in. This year pupils in years 1,3,5, will transfer to the new system.</a:t>
            </a:r>
            <a:endParaRPr lang="en-GB"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lang="en-GB" sz="1400" b="0" i="0" u="none" strike="noStrike" cap="none" dirty="0">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400"/>
              <a:buFont typeface="Arial"/>
              <a:buNone/>
            </a:pPr>
            <a:r>
              <a:rPr lang="en-GB" sz="1400" b="1" i="0" u="none" strike="noStrike" cap="none" dirty="0">
                <a:solidFill>
                  <a:schemeClr val="dk1"/>
                </a:solidFill>
                <a:latin typeface="Comic Sans MS"/>
                <a:ea typeface="Comic Sans MS"/>
                <a:cs typeface="Comic Sans MS"/>
                <a:sym typeface="Comic Sans MS"/>
              </a:rPr>
              <a:t>A range of support services are involved with pupils at our school. We believe that partnerships with external agencies are essential in order to meet the needs of our pupils.</a:t>
            </a:r>
            <a:endParaRPr lang="en-GB"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1" i="0" u="none" strike="noStrike" cap="none" dirty="0">
                <a:solidFill>
                  <a:schemeClr val="dk1"/>
                </a:solidFill>
                <a:latin typeface="Comic Sans MS"/>
                <a:ea typeface="Comic Sans MS"/>
                <a:cs typeface="Comic Sans MS"/>
                <a:sym typeface="Comic Sans MS"/>
              </a:rPr>
              <a:t> </a:t>
            </a:r>
            <a:endParaRPr lang="en-GB"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1" i="0" u="none" strike="noStrike" cap="none" dirty="0">
                <a:solidFill>
                  <a:schemeClr val="dk1"/>
                </a:solidFill>
                <a:latin typeface="Comic Sans MS"/>
                <a:ea typeface="Comic Sans MS"/>
                <a:cs typeface="Comic Sans MS"/>
                <a:sym typeface="Comic Sans MS"/>
              </a:rPr>
              <a:t>The school also has 2 Area Learning Support Classes to meet the needs of learners with moderate learning difficulties. Admissions to these classes are via application to a local admissions panel. </a:t>
            </a:r>
            <a:endParaRPr lang="en-GB"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1" i="0" u="none" strike="noStrike" cap="none" dirty="0">
                <a:solidFill>
                  <a:schemeClr val="dk1"/>
                </a:solidFill>
                <a:latin typeface="Comic Sans MS"/>
                <a:ea typeface="Comic Sans MS"/>
                <a:cs typeface="Comic Sans MS"/>
                <a:sym typeface="Comic Sans MS"/>
              </a:rPr>
              <a:t> </a:t>
            </a:r>
            <a:endParaRPr lang="en-GB"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1" i="0" u="none" strike="noStrike" cap="none" dirty="0">
                <a:solidFill>
                  <a:schemeClr val="dk1"/>
                </a:solidFill>
                <a:latin typeface="Comic Sans MS"/>
                <a:ea typeface="Comic Sans MS"/>
                <a:cs typeface="Comic Sans MS"/>
                <a:sym typeface="Comic Sans MS"/>
              </a:rPr>
              <a:t>                                                </a:t>
            </a:r>
            <a:r>
              <a:rPr lang="en-GB" sz="1400" b="1" i="0" u="sng" strike="noStrike" cap="none" dirty="0">
                <a:solidFill>
                  <a:schemeClr val="dk1"/>
                </a:solidFill>
                <a:latin typeface="Comic Sans MS"/>
                <a:ea typeface="Comic Sans MS"/>
                <a:cs typeface="Comic Sans MS"/>
                <a:sym typeface="Comic Sans MS"/>
              </a:rPr>
              <a:t>PROVISION FOR DISABLED PUPILS</a:t>
            </a:r>
            <a:endParaRPr lang="en-GB" sz="1400" b="0" i="0" u="sng"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1" i="0" u="none" strike="noStrike" cap="none" dirty="0">
                <a:solidFill>
                  <a:schemeClr val="dk1"/>
                </a:solidFill>
                <a:latin typeface="Comic Sans MS"/>
                <a:ea typeface="Comic Sans MS"/>
                <a:cs typeface="Comic Sans MS"/>
                <a:sym typeface="Comic Sans MS"/>
              </a:rPr>
              <a:t>The school is fully adapted to cater for the needs of disabled pupils. All areas of the school are fully accessible.</a:t>
            </a:r>
            <a:endParaRPr lang="en-GB"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1" i="0" u="none" strike="noStrike" cap="none" dirty="0">
                <a:solidFill>
                  <a:schemeClr val="dk1"/>
                </a:solidFill>
                <a:latin typeface="Comic Sans MS"/>
                <a:ea typeface="Comic Sans MS"/>
                <a:cs typeface="Comic Sans MS"/>
                <a:sym typeface="Comic Sans MS"/>
              </a:rPr>
              <a:t> </a:t>
            </a:r>
            <a:endParaRPr lang="en-GB"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1" i="0" u="none" strike="noStrike" cap="none" dirty="0">
                <a:solidFill>
                  <a:schemeClr val="dk1"/>
                </a:solidFill>
                <a:latin typeface="Comic Sans MS"/>
                <a:ea typeface="Comic Sans MS"/>
                <a:cs typeface="Comic Sans MS"/>
                <a:sym typeface="Comic Sans MS"/>
              </a:rPr>
              <a:t>                                                    </a:t>
            </a:r>
            <a:r>
              <a:rPr lang="en-GB" sz="1400" b="1" i="0" u="sng" strike="noStrike" cap="none" dirty="0">
                <a:solidFill>
                  <a:schemeClr val="dk1"/>
                </a:solidFill>
                <a:latin typeface="Comic Sans MS"/>
                <a:ea typeface="Comic Sans MS"/>
                <a:cs typeface="Comic Sans MS"/>
                <a:sym typeface="Comic Sans MS"/>
              </a:rPr>
              <a:t>LAC / CHILD PROTECTION </a:t>
            </a:r>
            <a:endParaRPr lang="en-GB" sz="1400" b="0" i="0" u="sng"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1" i="0" u="none" strike="noStrike" cap="none" dirty="0">
                <a:solidFill>
                  <a:schemeClr val="dk1"/>
                </a:solidFill>
                <a:latin typeface="Comic Sans MS"/>
                <a:ea typeface="Comic Sans MS"/>
                <a:cs typeface="Comic Sans MS"/>
                <a:sym typeface="Comic Sans MS"/>
              </a:rPr>
              <a:t>                    Mrs Tracey </a:t>
            </a:r>
            <a:r>
              <a:rPr lang="en-GB" sz="1400" b="1" i="0" u="none" strike="noStrike" cap="none" dirty="0" err="1">
                <a:solidFill>
                  <a:schemeClr val="dk1"/>
                </a:solidFill>
                <a:latin typeface="Comic Sans MS"/>
                <a:ea typeface="Comic Sans MS"/>
                <a:cs typeface="Comic Sans MS"/>
                <a:sym typeface="Comic Sans MS"/>
              </a:rPr>
              <a:t>Havard</a:t>
            </a:r>
            <a:r>
              <a:rPr lang="en-GB" sz="1400" b="1" i="0" u="none" strike="noStrike" cap="none" dirty="0">
                <a:solidFill>
                  <a:schemeClr val="dk1"/>
                </a:solidFill>
                <a:latin typeface="Comic Sans MS"/>
                <a:ea typeface="Comic Sans MS"/>
                <a:cs typeface="Comic Sans MS"/>
                <a:sym typeface="Comic Sans MS"/>
              </a:rPr>
              <a:t> is responsible for promoting the educational achievement of looked </a:t>
            </a:r>
          </a:p>
          <a:p>
            <a:pPr marL="0" marR="0" lvl="0" indent="0" algn="l" rtl="0">
              <a:lnSpc>
                <a:spcPct val="100000"/>
              </a:lnSpc>
              <a:spcBef>
                <a:spcPts val="0"/>
              </a:spcBef>
              <a:spcAft>
                <a:spcPts val="0"/>
              </a:spcAft>
              <a:buClr>
                <a:srgbClr val="000000"/>
              </a:buClr>
              <a:buSzPts val="1400"/>
              <a:buFont typeface="Arial"/>
              <a:buNone/>
            </a:pPr>
            <a:r>
              <a:rPr lang="en-GB" b="1" dirty="0">
                <a:solidFill>
                  <a:schemeClr val="dk1"/>
                </a:solidFill>
                <a:latin typeface="Comic Sans MS"/>
                <a:ea typeface="Comic Sans MS"/>
                <a:cs typeface="Comic Sans MS"/>
                <a:sym typeface="Comic Sans MS"/>
              </a:rPr>
              <a:t>                    </a:t>
            </a:r>
            <a:r>
              <a:rPr lang="en-GB" sz="1400" b="1" i="0" u="none" strike="noStrike" cap="none" dirty="0">
                <a:solidFill>
                  <a:schemeClr val="dk1"/>
                </a:solidFill>
                <a:latin typeface="Comic Sans MS"/>
                <a:ea typeface="Comic Sans MS"/>
                <a:cs typeface="Comic Sans MS"/>
                <a:sym typeface="Comic Sans MS"/>
              </a:rPr>
              <a:t>after children. Their progress is monitored closely and needs addressed accordingly. </a:t>
            </a:r>
          </a:p>
          <a:p>
            <a:pPr marL="0" marR="0" lvl="0" indent="0" algn="l" rtl="0">
              <a:lnSpc>
                <a:spcPct val="100000"/>
              </a:lnSpc>
              <a:spcBef>
                <a:spcPts val="0"/>
              </a:spcBef>
              <a:spcAft>
                <a:spcPts val="0"/>
              </a:spcAft>
              <a:buClr>
                <a:srgbClr val="000000"/>
              </a:buClr>
              <a:buSzPts val="1400"/>
              <a:buFont typeface="Arial"/>
              <a:buNone/>
            </a:pPr>
            <a:r>
              <a:rPr lang="en-GB" b="1" dirty="0">
                <a:solidFill>
                  <a:schemeClr val="dk1"/>
                </a:solidFill>
                <a:latin typeface="Comic Sans MS"/>
                <a:ea typeface="Comic Sans MS"/>
                <a:cs typeface="Comic Sans MS"/>
                <a:sym typeface="Comic Sans MS"/>
              </a:rPr>
              <a:t>                                  </a:t>
            </a:r>
            <a:r>
              <a:rPr lang="en-GB" sz="1400" b="1" i="0" u="none" strike="noStrike" cap="none" dirty="0">
                <a:solidFill>
                  <a:schemeClr val="dk1"/>
                </a:solidFill>
                <a:latin typeface="Comic Sans MS"/>
                <a:ea typeface="Comic Sans MS"/>
                <a:cs typeface="Comic Sans MS"/>
                <a:sym typeface="Comic Sans MS"/>
              </a:rPr>
              <a:t>Mrs </a:t>
            </a:r>
            <a:r>
              <a:rPr lang="en-GB" sz="1400" b="1" i="0" u="none" strike="noStrike" cap="none" dirty="0" err="1">
                <a:solidFill>
                  <a:schemeClr val="dk1"/>
                </a:solidFill>
                <a:latin typeface="Comic Sans MS"/>
                <a:ea typeface="Comic Sans MS"/>
                <a:cs typeface="Comic Sans MS"/>
                <a:sym typeface="Comic Sans MS"/>
              </a:rPr>
              <a:t>Havard</a:t>
            </a:r>
            <a:r>
              <a:rPr lang="en-GB" sz="1400" b="1" i="0" u="none" strike="noStrike" cap="none" dirty="0">
                <a:solidFill>
                  <a:schemeClr val="dk1"/>
                </a:solidFill>
                <a:latin typeface="Comic Sans MS"/>
                <a:ea typeface="Comic Sans MS"/>
                <a:cs typeface="Comic Sans MS"/>
                <a:sym typeface="Comic Sans MS"/>
              </a:rPr>
              <a:t> attends LAC reviews with the Local Authority.</a:t>
            </a:r>
            <a:endParaRPr lang="en-GB"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1859214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blip>
          <a:tile tx="0" ty="0" sx="100000" sy="100000" flip="none" algn="tl"/>
        </a:blipFill>
        <a:effectLst/>
      </p:bgPr>
    </p:bg>
    <p:spTree>
      <p:nvGrpSpPr>
        <p:cNvPr id="1" name="Shape 186"/>
        <p:cNvGrpSpPr/>
        <p:nvPr/>
      </p:nvGrpSpPr>
      <p:grpSpPr>
        <a:xfrm>
          <a:off x="0" y="0"/>
          <a:ext cx="0" cy="0"/>
          <a:chOff x="0" y="0"/>
          <a:chExt cx="0" cy="0"/>
        </a:xfrm>
      </p:grpSpPr>
      <p:sp>
        <p:nvSpPr>
          <p:cNvPr id="187" name="Google Shape;187;p11"/>
          <p:cNvSpPr/>
          <p:nvPr/>
        </p:nvSpPr>
        <p:spPr>
          <a:xfrm>
            <a:off x="3791744" y="116632"/>
            <a:ext cx="4338047"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200" b="1" i="0" u="sng" strike="noStrike" cap="none" dirty="0">
                <a:solidFill>
                  <a:schemeClr val="dk1"/>
                </a:solidFill>
                <a:latin typeface="Comic Sans MS"/>
                <a:ea typeface="Comic Sans MS"/>
                <a:cs typeface="Comic Sans MS"/>
                <a:sym typeface="Comic Sans MS"/>
              </a:rPr>
              <a:t>Parental Involvement</a:t>
            </a:r>
            <a:endParaRPr sz="3200" b="0" i="0" u="sng" strike="noStrike" cap="none" dirty="0">
              <a:solidFill>
                <a:schemeClr val="dk1"/>
              </a:solidFill>
              <a:latin typeface="Corsiva"/>
              <a:ea typeface="Corsiva"/>
              <a:cs typeface="Corsiva"/>
              <a:sym typeface="Corsiva"/>
            </a:endParaRPr>
          </a:p>
        </p:txBody>
      </p:sp>
      <p:sp>
        <p:nvSpPr>
          <p:cNvPr id="188" name="Google Shape;188;p11"/>
          <p:cNvSpPr/>
          <p:nvPr/>
        </p:nvSpPr>
        <p:spPr>
          <a:xfrm>
            <a:off x="335360" y="701407"/>
            <a:ext cx="11593287" cy="7386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Comic Sans MS"/>
                <a:ea typeface="Comic Sans MS"/>
                <a:cs typeface="Comic Sans MS"/>
                <a:sym typeface="Comic Sans MS"/>
              </a:rPr>
              <a:t>A successful school relies upon the good will and active involvement of the parents and in respect Ysgol Golwg y Cwm is no exception. Besides membership of the PTA, we value the skills and time you may have to offer. There are a number of ways you can help your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Comic Sans MS"/>
                <a:ea typeface="Comic Sans MS"/>
                <a:cs typeface="Comic Sans MS"/>
                <a:sym typeface="Comic Sans MS"/>
              </a:rPr>
              <a:t>child (ren) and enhance the life of the school.</a:t>
            </a:r>
            <a:endParaRPr sz="1400" b="0" i="0" u="none" strike="noStrike" cap="none">
              <a:solidFill>
                <a:schemeClr val="dk1"/>
              </a:solidFill>
              <a:latin typeface="Corsiva"/>
              <a:ea typeface="Corsiva"/>
              <a:cs typeface="Corsiva"/>
              <a:sym typeface="Corsiva"/>
            </a:endParaRPr>
          </a:p>
        </p:txBody>
      </p:sp>
      <p:sp>
        <p:nvSpPr>
          <p:cNvPr id="189" name="Google Shape;189;p11"/>
          <p:cNvSpPr txBox="1"/>
          <p:nvPr/>
        </p:nvSpPr>
        <p:spPr>
          <a:xfrm>
            <a:off x="3245321" y="1467218"/>
            <a:ext cx="6000302" cy="1673750"/>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omic Sans MS"/>
              <a:buNone/>
            </a:pPr>
            <a:r>
              <a:rPr lang="en-GB" sz="1200" b="0" i="0" u="none" strike="noStrike" cap="none">
                <a:solidFill>
                  <a:schemeClr val="dk1"/>
                </a:solidFill>
                <a:latin typeface="Comic Sans MS"/>
                <a:ea typeface="Comic Sans MS"/>
                <a:cs typeface="Comic Sans MS"/>
                <a:sym typeface="Comic Sans MS"/>
              </a:rPr>
              <a:t>Firstly you can help your child with basic literacy and numeracy skills by: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omic Sans MS"/>
              <a:buNone/>
            </a:pPr>
            <a:r>
              <a:rPr lang="en-GB" sz="1200" b="0" i="0" u="none" strike="noStrike" cap="none">
                <a:solidFill>
                  <a:schemeClr val="dk1"/>
                </a:solidFill>
                <a:latin typeface="Comic Sans MS"/>
                <a:ea typeface="Comic Sans MS"/>
                <a:cs typeface="Comic Sans MS"/>
                <a:sym typeface="Comic Sans MS"/>
              </a:rPr>
              <a:t>* Reading with your child.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200"/>
              <a:buFont typeface="Comic Sans MS"/>
              <a:buNone/>
            </a:pPr>
            <a:r>
              <a:rPr lang="en-GB" sz="1200" b="0" i="0" u="none" strike="noStrike" cap="none">
                <a:solidFill>
                  <a:schemeClr val="dk1"/>
                </a:solidFill>
                <a:latin typeface="Comic Sans MS"/>
                <a:ea typeface="Comic Sans MS"/>
                <a:cs typeface="Comic Sans MS"/>
                <a:sym typeface="Comic Sans MS"/>
              </a:rPr>
              <a:t>* Listening to them reading to you.</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200"/>
              <a:buFont typeface="Comic Sans MS"/>
              <a:buNone/>
            </a:pPr>
            <a:r>
              <a:rPr lang="en-GB" sz="1200" b="0" i="0" u="none" strike="noStrike" cap="none">
                <a:solidFill>
                  <a:schemeClr val="dk1"/>
                </a:solidFill>
                <a:latin typeface="Comic Sans MS"/>
                <a:ea typeface="Comic Sans MS"/>
                <a:cs typeface="Comic Sans MS"/>
                <a:sym typeface="Comic Sans MS"/>
              </a:rPr>
              <a:t>* Encouraging the use of numbers at home.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200"/>
              <a:buFont typeface="Comic Sans MS"/>
              <a:buNone/>
            </a:pPr>
            <a:r>
              <a:rPr lang="en-GB" sz="1200" b="0" i="0" u="none" strike="noStrike" cap="none">
                <a:solidFill>
                  <a:schemeClr val="dk1"/>
                </a:solidFill>
                <a:latin typeface="Comic Sans MS"/>
                <a:ea typeface="Comic Sans MS"/>
                <a:cs typeface="Comic Sans MS"/>
                <a:sym typeface="Comic Sans MS"/>
              </a:rPr>
              <a:t>* Supporting them with any homework.</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200"/>
              <a:buFont typeface="Comic Sans MS"/>
              <a:buNone/>
            </a:pPr>
            <a:r>
              <a:rPr lang="en-GB" sz="1200" b="0" i="0" u="none" strike="noStrike" cap="none">
                <a:solidFill>
                  <a:schemeClr val="dk1"/>
                </a:solidFill>
                <a:latin typeface="Comic Sans MS"/>
                <a:ea typeface="Comic Sans MS"/>
                <a:cs typeface="Comic Sans MS"/>
                <a:sym typeface="Comic Sans MS"/>
              </a:rPr>
              <a:t>* Participate in family learning activities at Golwg Y Cwm </a:t>
            </a:r>
            <a:endParaRPr sz="1200" b="0" i="0" u="none" strike="noStrike" cap="none">
              <a:solidFill>
                <a:schemeClr val="dk1"/>
              </a:solidFill>
              <a:latin typeface="Comic Sans MS"/>
              <a:ea typeface="Comic Sans MS"/>
              <a:cs typeface="Comic Sans MS"/>
              <a:sym typeface="Comic Sans MS"/>
            </a:endParaRPr>
          </a:p>
        </p:txBody>
      </p:sp>
      <p:sp>
        <p:nvSpPr>
          <p:cNvPr id="190" name="Google Shape;190;p11"/>
          <p:cNvSpPr txBox="1"/>
          <p:nvPr/>
        </p:nvSpPr>
        <p:spPr>
          <a:xfrm>
            <a:off x="3245321" y="3333848"/>
            <a:ext cx="5974530" cy="1509405"/>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0" i="0" u="none" strike="noStrike" cap="none" dirty="0">
                <a:solidFill>
                  <a:schemeClr val="dk1"/>
                </a:solidFill>
                <a:latin typeface="Arial"/>
                <a:ea typeface="Arial"/>
                <a:cs typeface="Arial"/>
                <a:sym typeface="Arial"/>
              </a:rPr>
              <a:t>Parents are invited each term to visit the school to examine pupils work and their progress alongside their child and the class teacher.</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GB" sz="1200" b="0" i="0" u="none" strike="noStrike" cap="none" dirty="0">
                <a:solidFill>
                  <a:schemeClr val="dk1"/>
                </a:solidFill>
                <a:latin typeface="Arial"/>
                <a:ea typeface="Arial"/>
                <a:cs typeface="Arial"/>
                <a:sym typeface="Arial"/>
              </a:rPr>
              <a:t>Parents are also welcome to attend our coffee morning/ drop in, on a Thursday morning which is organized by Amber our family liaison officer.</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GB" sz="1200" b="0" i="0" u="none" strike="noStrike" cap="none" dirty="0">
                <a:solidFill>
                  <a:schemeClr val="dk1"/>
                </a:solidFill>
                <a:latin typeface="Arial"/>
                <a:ea typeface="Arial"/>
                <a:cs typeface="Arial"/>
                <a:sym typeface="Arial"/>
              </a:rPr>
              <a:t>A range of parental engagement workshops are available to parents. </a:t>
            </a:r>
            <a:endParaRPr sz="1200" b="0" i="0" u="none" strike="noStrike" cap="none" dirty="0">
              <a:solidFill>
                <a:schemeClr val="dk1"/>
              </a:solidFill>
              <a:latin typeface="Arial"/>
              <a:ea typeface="Arial"/>
              <a:cs typeface="Arial"/>
              <a:sym typeface="Arial"/>
            </a:endParaRPr>
          </a:p>
        </p:txBody>
      </p:sp>
      <p:sp>
        <p:nvSpPr>
          <p:cNvPr id="191" name="Google Shape;191;p11"/>
          <p:cNvSpPr txBox="1"/>
          <p:nvPr/>
        </p:nvSpPr>
        <p:spPr>
          <a:xfrm>
            <a:off x="1879600" y="5454436"/>
            <a:ext cx="7670800" cy="738664"/>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omic Sans MS"/>
              <a:buNone/>
            </a:pPr>
            <a:r>
              <a:rPr lang="en-GB" sz="1200" b="0" i="0" u="none" strike="noStrike" cap="none" dirty="0">
                <a:solidFill>
                  <a:schemeClr val="dk1"/>
                </a:solidFill>
                <a:latin typeface="Comic Sans MS"/>
                <a:ea typeface="Comic Sans MS"/>
                <a:cs typeface="Comic Sans MS"/>
                <a:sym typeface="Comic Sans MS"/>
              </a:rPr>
              <a:t> Many of our extra curricular activities rely on supportive staff and parents for success. If you can help,</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200"/>
              <a:buFont typeface="Comic Sans MS"/>
              <a:buNone/>
            </a:pPr>
            <a:r>
              <a:rPr lang="en-GB" sz="1200" b="1" i="0" u="none" strike="noStrike" cap="none" dirty="0">
                <a:solidFill>
                  <a:schemeClr val="dk1"/>
                </a:solidFill>
                <a:latin typeface="Comic Sans MS"/>
                <a:ea typeface="Comic Sans MS"/>
                <a:cs typeface="Comic Sans MS"/>
                <a:sym typeface="Comic Sans MS"/>
              </a:rPr>
              <a:t>We greatly appreciate your support!</a:t>
            </a:r>
            <a:endParaRPr sz="1200" b="0" i="0" u="none" strike="noStrike" cap="none" dirty="0">
              <a:solidFill>
                <a:schemeClr val="dk1"/>
              </a:solidFill>
              <a:latin typeface="Comic Sans MS"/>
              <a:ea typeface="Comic Sans MS"/>
              <a:cs typeface="Comic Sans MS"/>
              <a:sym typeface="Comic Sans MS"/>
            </a:endParaRPr>
          </a:p>
        </p:txBody>
      </p:sp>
      <p:sp>
        <p:nvSpPr>
          <p:cNvPr id="192" name="Google Shape;192;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12</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12"/>
          <p:cNvSpPr/>
          <p:nvPr/>
        </p:nvSpPr>
        <p:spPr>
          <a:xfrm>
            <a:off x="4311918" y="116632"/>
            <a:ext cx="329769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1" i="0" u="sng" strike="noStrike" cap="none" dirty="0">
                <a:solidFill>
                  <a:schemeClr val="dk1"/>
                </a:solidFill>
                <a:latin typeface="Comic Sans MS"/>
                <a:ea typeface="Comic Sans MS"/>
                <a:cs typeface="Comic Sans MS"/>
                <a:sym typeface="Comic Sans MS"/>
              </a:rPr>
              <a:t>Parental Involvement</a:t>
            </a:r>
            <a:endParaRPr sz="2400" b="0" i="0" u="sng" strike="noStrike" cap="none" dirty="0">
              <a:solidFill>
                <a:schemeClr val="dk1"/>
              </a:solidFill>
              <a:latin typeface="Corsiva"/>
              <a:ea typeface="Corsiva"/>
              <a:cs typeface="Corsiva"/>
              <a:sym typeface="Corsiva"/>
            </a:endParaRPr>
          </a:p>
        </p:txBody>
      </p:sp>
      <p:sp>
        <p:nvSpPr>
          <p:cNvPr id="198" name="Google Shape;198;p12"/>
          <p:cNvSpPr txBox="1"/>
          <p:nvPr/>
        </p:nvSpPr>
        <p:spPr>
          <a:xfrm>
            <a:off x="831336" y="578297"/>
            <a:ext cx="10873208" cy="1266527"/>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b="0" i="0" u="none" strike="noStrike" cap="none" dirty="0">
                <a:solidFill>
                  <a:schemeClr val="dk1"/>
                </a:solidFill>
                <a:latin typeface="Comic Sans MS" panose="030F0702030302020204" pitchFamily="66" charset="0"/>
                <a:ea typeface="Comic Sans MS"/>
                <a:cs typeface="Comic Sans MS"/>
                <a:sym typeface="Comic Sans MS"/>
              </a:rPr>
              <a:t>The Family and Community Together (FACT) project is a family learning programme based at Golwg Y Cwm that aims to:-</a:t>
            </a:r>
            <a:endParaRPr b="0" i="0" u="none" strike="noStrike" cap="none" dirty="0">
              <a:solidFill>
                <a:srgbClr val="000000"/>
              </a:solidFill>
              <a:latin typeface="Comic Sans MS" panose="030F0702030302020204" pitchFamily="66" charset="0"/>
              <a:sym typeface="Arial"/>
            </a:endParaRPr>
          </a:p>
          <a:p>
            <a:pPr marL="0" marR="0" lvl="0" indent="-69850" algn="l" rtl="0">
              <a:lnSpc>
                <a:spcPct val="100000"/>
              </a:lnSpc>
              <a:spcBef>
                <a:spcPts val="800"/>
              </a:spcBef>
              <a:spcAft>
                <a:spcPts val="0"/>
              </a:spcAft>
              <a:buClr>
                <a:schemeClr val="dk1"/>
              </a:buClr>
              <a:buSzPts val="1100"/>
              <a:buFont typeface="Noto Sans Symbols"/>
              <a:buChar char="∙"/>
            </a:pPr>
            <a:r>
              <a:rPr lang="en-GB" b="0" i="0" u="none" strike="noStrike" cap="none" dirty="0">
                <a:solidFill>
                  <a:schemeClr val="dk1"/>
                </a:solidFill>
                <a:latin typeface="Comic Sans MS" panose="030F0702030302020204" pitchFamily="66" charset="0"/>
                <a:ea typeface="Comic Sans MS"/>
                <a:cs typeface="Comic Sans MS"/>
                <a:sym typeface="Comic Sans MS"/>
              </a:rPr>
              <a:t>Support parents to feel more confident in supporting their children</a:t>
            </a:r>
            <a:endParaRPr b="0" i="0" u="none" strike="noStrike" cap="none" dirty="0">
              <a:solidFill>
                <a:srgbClr val="000000"/>
              </a:solidFill>
              <a:latin typeface="Comic Sans MS" panose="030F0702030302020204" pitchFamily="66" charset="0"/>
              <a:sym typeface="Arial"/>
            </a:endParaRPr>
          </a:p>
          <a:p>
            <a:pPr marL="0" marR="0" lvl="0" indent="-69850" algn="l" rtl="0">
              <a:lnSpc>
                <a:spcPct val="100000"/>
              </a:lnSpc>
              <a:spcBef>
                <a:spcPts val="0"/>
              </a:spcBef>
              <a:spcAft>
                <a:spcPts val="0"/>
              </a:spcAft>
              <a:buClr>
                <a:schemeClr val="dk1"/>
              </a:buClr>
              <a:buSzPts val="1100"/>
              <a:buFont typeface="Noto Sans Symbols"/>
              <a:buChar char="∙"/>
            </a:pPr>
            <a:r>
              <a:rPr lang="en-GB" b="0" i="0" u="none" strike="noStrike" cap="none" dirty="0">
                <a:solidFill>
                  <a:schemeClr val="dk1"/>
                </a:solidFill>
                <a:latin typeface="Comic Sans MS" panose="030F0702030302020204" pitchFamily="66" charset="0"/>
                <a:ea typeface="Comic Sans MS"/>
                <a:cs typeface="Comic Sans MS"/>
                <a:sym typeface="Comic Sans MS"/>
              </a:rPr>
              <a:t>Support parents who feel their child is coping better at school </a:t>
            </a:r>
            <a:endParaRPr b="0" i="0" u="none" strike="noStrike" cap="none" dirty="0">
              <a:solidFill>
                <a:srgbClr val="000000"/>
              </a:solidFill>
              <a:latin typeface="Comic Sans MS" panose="030F0702030302020204" pitchFamily="66" charset="0"/>
              <a:sym typeface="Arial"/>
            </a:endParaRPr>
          </a:p>
          <a:p>
            <a:pPr marL="0" marR="0" lvl="0" indent="-69850" algn="l" rtl="0">
              <a:lnSpc>
                <a:spcPct val="100000"/>
              </a:lnSpc>
              <a:spcBef>
                <a:spcPts val="0"/>
              </a:spcBef>
              <a:spcAft>
                <a:spcPts val="0"/>
              </a:spcAft>
              <a:buClr>
                <a:schemeClr val="dk1"/>
              </a:buClr>
              <a:buSzPts val="1100"/>
              <a:buFont typeface="Noto Sans Symbols"/>
              <a:buChar char="∙"/>
            </a:pPr>
            <a:r>
              <a:rPr lang="en-GB" b="0" i="0" u="none" strike="noStrike" cap="none" dirty="0">
                <a:solidFill>
                  <a:schemeClr val="dk1"/>
                </a:solidFill>
                <a:latin typeface="Comic Sans MS" panose="030F0702030302020204" pitchFamily="66" charset="0"/>
                <a:ea typeface="Comic Sans MS"/>
                <a:cs typeface="Comic Sans MS"/>
                <a:sym typeface="Comic Sans MS"/>
              </a:rPr>
              <a:t>Support parents to become more actively engaged with the school collectively </a:t>
            </a:r>
            <a:r>
              <a:rPr lang="en-GB" b="0" i="0" u="none" strike="noStrike" cap="none" dirty="0">
                <a:solidFill>
                  <a:srgbClr val="FF0000"/>
                </a:solidFill>
                <a:latin typeface="Comic Sans MS" panose="030F0702030302020204" pitchFamily="66" charset="0"/>
                <a:ea typeface="Comic Sans MS"/>
                <a:cs typeface="Comic Sans MS"/>
                <a:sym typeface="Comic Sans MS"/>
              </a:rPr>
              <a:t> </a:t>
            </a:r>
            <a:endParaRPr b="0" i="0" u="none" strike="noStrike" cap="none" dirty="0">
              <a:solidFill>
                <a:srgbClr val="000000"/>
              </a:solidFill>
              <a:latin typeface="Comic Sans MS" panose="030F0702030302020204" pitchFamily="66" charset="0"/>
              <a:sym typeface="Arial"/>
            </a:endParaRPr>
          </a:p>
          <a:p>
            <a:pPr marL="0" marR="0" lvl="0" indent="0" algn="l" rtl="0">
              <a:lnSpc>
                <a:spcPct val="100000"/>
              </a:lnSpc>
              <a:spcBef>
                <a:spcPts val="0"/>
              </a:spcBef>
              <a:spcAft>
                <a:spcPts val="0"/>
              </a:spcAft>
              <a:buClr>
                <a:schemeClr val="dk1"/>
              </a:buClr>
              <a:buSzPts val="1100"/>
              <a:buFont typeface="Noto Sans Symbols"/>
              <a:buNone/>
            </a:pPr>
            <a:endParaRPr sz="1100" b="0" i="0" u="none" strike="noStrike" cap="none" dirty="0">
              <a:solidFill>
                <a:srgbClr val="FF0000"/>
              </a:solidFill>
              <a:latin typeface="Comic Sans MS"/>
              <a:ea typeface="Comic Sans MS"/>
              <a:cs typeface="Comic Sans MS"/>
              <a:sym typeface="Comic Sans MS"/>
            </a:endParaRPr>
          </a:p>
        </p:txBody>
      </p:sp>
      <p:sp>
        <p:nvSpPr>
          <p:cNvPr id="199" name="Google Shape;199;p12"/>
          <p:cNvSpPr/>
          <p:nvPr/>
        </p:nvSpPr>
        <p:spPr>
          <a:xfrm>
            <a:off x="831336" y="2406609"/>
            <a:ext cx="10873208" cy="1877397"/>
          </a:xfrm>
          <a:prstGeom prst="rect">
            <a:avLst/>
          </a:prstGeom>
          <a:noFill/>
          <a:ln w="9525" cap="flat" cmpd="sng">
            <a:solidFill>
              <a:schemeClr val="dk2"/>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sng" strike="noStrike" cap="none" dirty="0">
                <a:solidFill>
                  <a:schemeClr val="dk1"/>
                </a:solidFill>
                <a:latin typeface="Comic Sans MS"/>
                <a:ea typeface="Comic Sans MS"/>
                <a:cs typeface="Comic Sans MS"/>
                <a:sym typeface="Comic Sans MS"/>
              </a:rPr>
              <a:t>Friends of the School</a:t>
            </a:r>
            <a:endParaRPr sz="1800" b="1" i="0" u="none" strike="noStrike" cap="none" dirty="0">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200"/>
              <a:buFont typeface="Arial"/>
              <a:buNone/>
            </a:pPr>
            <a:r>
              <a:rPr lang="en-GB" b="0" i="0" u="none" strike="noStrike" cap="none" dirty="0">
                <a:solidFill>
                  <a:schemeClr val="dk1"/>
                </a:solidFill>
                <a:latin typeface="Comic Sans MS" panose="030F0702030302020204" pitchFamily="66" charset="0"/>
                <a:ea typeface="Comic Sans MS"/>
                <a:cs typeface="Comic Sans MS"/>
                <a:sym typeface="Comic Sans MS"/>
              </a:rPr>
              <a:t>All parents are automatically members of the Friends of the School committee. We hope you will be able to support activities and events and actively contribute to the invaluable work done by parents to support children’s education at Ysgol Golwg y Cwm. The friends of Golwg Y Cwm meet regularly. Dates and times of meetings are displayed on the Parent and Community Boards within the school and advertised on the Friends of Golwg y Cwm face book page.</a:t>
            </a:r>
            <a:endParaRPr b="0" i="0" u="none" strike="noStrike" cap="none" dirty="0">
              <a:solidFill>
                <a:srgbClr val="000000"/>
              </a:solidFill>
              <a:latin typeface="Comic Sans MS" panose="030F0702030302020204" pitchFamily="66" charset="0"/>
              <a:sym typeface="Arial"/>
            </a:endParaRPr>
          </a:p>
          <a:p>
            <a:pPr marL="0" marR="0" lvl="0" indent="0" algn="l" rtl="0">
              <a:lnSpc>
                <a:spcPct val="100000"/>
              </a:lnSpc>
              <a:spcBef>
                <a:spcPts val="0"/>
              </a:spcBef>
              <a:spcAft>
                <a:spcPts val="0"/>
              </a:spcAft>
              <a:buClr>
                <a:srgbClr val="000000"/>
              </a:buClr>
              <a:buSzPts val="1200"/>
              <a:buFont typeface="Arial"/>
              <a:buNone/>
            </a:pPr>
            <a:r>
              <a:rPr lang="en-GB" b="0" i="0" u="none" strike="noStrike" cap="none" dirty="0">
                <a:solidFill>
                  <a:schemeClr val="dk1"/>
                </a:solidFill>
                <a:latin typeface="Comic Sans MS" panose="030F0702030302020204" pitchFamily="66" charset="0"/>
                <a:ea typeface="Comic Sans MS"/>
                <a:cs typeface="Comic Sans MS"/>
                <a:sym typeface="Comic Sans MS"/>
              </a:rPr>
              <a:t>The Friends of the School committee exists to help parents become involved in the life of the school. It is important that as many parents as possible attend the Annual General Meeting in the early part of the autumn term so that new parents can be introduced to the school and become actively involved from the outset.</a:t>
            </a:r>
            <a:endParaRPr b="0" i="0" u="none" strike="noStrike" cap="none" dirty="0">
              <a:solidFill>
                <a:schemeClr val="dk1"/>
              </a:solidFill>
              <a:latin typeface="Comic Sans MS" panose="030F0702030302020204" pitchFamily="66" charset="0"/>
              <a:ea typeface="Comic Sans MS"/>
              <a:cs typeface="Comic Sans MS"/>
              <a:sym typeface="Comic Sans MS"/>
            </a:endParaRPr>
          </a:p>
        </p:txBody>
      </p:sp>
      <p:sp>
        <p:nvSpPr>
          <p:cNvPr id="200" name="Google Shape;200;p12"/>
          <p:cNvSpPr txBox="1"/>
          <p:nvPr/>
        </p:nvSpPr>
        <p:spPr>
          <a:xfrm>
            <a:off x="3714056" y="4412257"/>
            <a:ext cx="4896544" cy="1785064"/>
          </a:xfrm>
          <a:prstGeom prst="rect">
            <a:avLst/>
          </a:prstGeom>
          <a:noFill/>
          <a:ln w="9525" cap="flat" cmpd="sng">
            <a:solidFill>
              <a:schemeClr val="dk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sng" strike="noStrike" cap="none" dirty="0">
                <a:solidFill>
                  <a:schemeClr val="dk1"/>
                </a:solidFill>
                <a:latin typeface="Comic Sans MS"/>
                <a:ea typeface="Comic Sans MS"/>
                <a:cs typeface="Comic Sans MS"/>
                <a:sym typeface="Comic Sans MS"/>
              </a:rPr>
              <a:t>Community School</a:t>
            </a:r>
            <a:endParaRPr sz="1400" b="1" i="0" u="none" strike="noStrike" cap="none" dirty="0">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200"/>
              <a:buFont typeface="Arial"/>
              <a:buNone/>
            </a:pPr>
            <a:r>
              <a:rPr lang="en-GB" b="0" i="0" u="none" strike="noStrike" cap="none" dirty="0">
                <a:solidFill>
                  <a:schemeClr val="dk1"/>
                </a:solidFill>
                <a:latin typeface="Comic Sans MS"/>
                <a:ea typeface="Comic Sans MS"/>
                <a:cs typeface="Comic Sans MS"/>
                <a:sym typeface="Comic Sans MS"/>
              </a:rPr>
              <a:t>Golwg Y Cwm has 2 community spaces and a community office. The following organisations are based in our Community Office: </a:t>
            </a:r>
            <a:endParaRPr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200"/>
              <a:buFont typeface="Arial"/>
              <a:buChar char="•"/>
            </a:pPr>
            <a:r>
              <a:rPr lang="en-GB" b="0" i="0" u="none" strike="noStrike" cap="none" dirty="0">
                <a:solidFill>
                  <a:schemeClr val="dk1"/>
                </a:solidFill>
                <a:latin typeface="Comic Sans MS"/>
                <a:ea typeface="Comic Sans MS"/>
                <a:cs typeface="Comic Sans MS"/>
                <a:sym typeface="Comic Sans MS"/>
              </a:rPr>
              <a:t>Flying Start Health Visitors     </a:t>
            </a:r>
            <a:endParaRPr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200"/>
              <a:buFont typeface="Arial"/>
              <a:buChar char="•"/>
            </a:pPr>
            <a:r>
              <a:rPr lang="en-GB" b="0" i="0" u="none" strike="noStrike" cap="none" dirty="0" err="1">
                <a:solidFill>
                  <a:schemeClr val="dk1"/>
                </a:solidFill>
                <a:latin typeface="Comic Sans MS"/>
                <a:ea typeface="Comic Sans MS"/>
                <a:cs typeface="Comic Sans MS"/>
                <a:sym typeface="Comic Sans MS"/>
              </a:rPr>
              <a:t>Calan</a:t>
            </a:r>
            <a:r>
              <a:rPr lang="en-GB" b="0" i="0" u="none" strike="noStrike" cap="none" dirty="0">
                <a:solidFill>
                  <a:schemeClr val="dk1"/>
                </a:solidFill>
                <a:latin typeface="Comic Sans MS"/>
                <a:ea typeface="Comic Sans MS"/>
                <a:cs typeface="Comic Sans MS"/>
                <a:sym typeface="Comic Sans MS"/>
              </a:rPr>
              <a:t> - Domestic abuse service </a:t>
            </a:r>
            <a:endParaRPr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200"/>
              <a:buFont typeface="Arial"/>
              <a:buChar char="•"/>
            </a:pPr>
            <a:r>
              <a:rPr lang="en-GB" b="0" i="0" u="none" strike="noStrike" cap="none" dirty="0">
                <a:solidFill>
                  <a:schemeClr val="dk1"/>
                </a:solidFill>
                <a:latin typeface="Comic Sans MS"/>
                <a:ea typeface="Comic Sans MS"/>
                <a:cs typeface="Comic Sans MS"/>
                <a:sym typeface="Comic Sans MS"/>
              </a:rPr>
              <a:t>Family Liaison Officer</a:t>
            </a:r>
            <a:endParaRPr b="0" i="0" u="none" strike="noStrike" cap="none" dirty="0">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chemeClr val="dk1"/>
              </a:buClr>
              <a:buSzPts val="1200"/>
              <a:buFont typeface="Arial"/>
              <a:buNone/>
            </a:pPr>
            <a:endParaRPr sz="1200" b="0" i="0" u="none" strike="noStrike" cap="none" dirty="0">
              <a:solidFill>
                <a:schemeClr val="dk1"/>
              </a:solidFill>
              <a:latin typeface="Comic Sans MS"/>
              <a:ea typeface="Comic Sans MS"/>
              <a:cs typeface="Comic Sans MS"/>
              <a:sym typeface="Comic Sans MS"/>
            </a:endParaRPr>
          </a:p>
        </p:txBody>
      </p:sp>
      <p:sp>
        <p:nvSpPr>
          <p:cNvPr id="201" name="Google Shape;201;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13</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13"/>
          <p:cNvSpPr txBox="1"/>
          <p:nvPr/>
        </p:nvSpPr>
        <p:spPr>
          <a:xfrm>
            <a:off x="2495600" y="188640"/>
            <a:ext cx="6972300" cy="571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200"/>
              <a:buFont typeface="Comic Sans MS"/>
              <a:buNone/>
            </a:pPr>
            <a:r>
              <a:rPr lang="en-GB" sz="2200" b="1" i="0" u="sng" strike="noStrike" cap="none" dirty="0">
                <a:solidFill>
                  <a:schemeClr val="dk1"/>
                </a:solidFill>
                <a:latin typeface="Comic Sans MS"/>
                <a:ea typeface="Comic Sans MS"/>
                <a:cs typeface="Comic Sans MS"/>
                <a:sym typeface="Comic Sans MS"/>
              </a:rPr>
              <a:t>Other School and Home Links</a:t>
            </a:r>
            <a:endParaRPr sz="1800" b="0" i="0" u="sng" strike="noStrike" cap="none" dirty="0">
              <a:solidFill>
                <a:schemeClr val="dk1"/>
              </a:solidFill>
              <a:latin typeface="Arial"/>
              <a:ea typeface="Arial"/>
              <a:cs typeface="Arial"/>
              <a:sym typeface="Arial"/>
            </a:endParaRPr>
          </a:p>
        </p:txBody>
      </p:sp>
      <p:sp>
        <p:nvSpPr>
          <p:cNvPr id="207" name="Google Shape;207;p13"/>
          <p:cNvSpPr txBox="1"/>
          <p:nvPr/>
        </p:nvSpPr>
        <p:spPr>
          <a:xfrm>
            <a:off x="407368" y="709836"/>
            <a:ext cx="5372100" cy="1485900"/>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Comic Sans MS"/>
              <a:buNone/>
            </a:pPr>
            <a:r>
              <a:rPr lang="en-GB" sz="1400" b="1" i="0" u="sng" strike="noStrike" cap="none" dirty="0">
                <a:solidFill>
                  <a:schemeClr val="dk1"/>
                </a:solidFill>
                <a:latin typeface="Comic Sans MS"/>
                <a:ea typeface="Comic Sans MS"/>
                <a:cs typeface="Comic Sans MS"/>
                <a:sym typeface="Comic Sans MS"/>
              </a:rPr>
              <a:t>Homework</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200"/>
              <a:buFont typeface="Comic Sans MS"/>
              <a:buNone/>
            </a:pPr>
            <a:r>
              <a:rPr lang="en-GB" sz="1200" b="0" i="0" u="none" strike="noStrike" cap="none" dirty="0">
                <a:solidFill>
                  <a:schemeClr val="dk1"/>
                </a:solidFill>
                <a:latin typeface="Comic Sans MS"/>
                <a:ea typeface="Comic Sans MS"/>
                <a:cs typeface="Comic Sans MS"/>
                <a:sym typeface="Comic Sans MS"/>
              </a:rPr>
              <a:t>Appropriate homework is given regularly to children in Year 1 to Year 6 classes. Home-School tasks are given to children in the Reception class. Your help and support with homework, when needed, will further your child’s achievements at school. Regular reading practice, learning spelling patterns and mental maths games are always necessary. Where possible homework is provided via HWB.</a:t>
            </a:r>
            <a:endParaRPr sz="1800" b="0" i="0" u="none" strike="noStrike" cap="none" dirty="0">
              <a:solidFill>
                <a:schemeClr val="dk1"/>
              </a:solidFill>
              <a:latin typeface="Arial"/>
              <a:ea typeface="Arial"/>
              <a:cs typeface="Arial"/>
              <a:sym typeface="Arial"/>
            </a:endParaRPr>
          </a:p>
        </p:txBody>
      </p:sp>
      <p:sp>
        <p:nvSpPr>
          <p:cNvPr id="208" name="Google Shape;208;p13"/>
          <p:cNvSpPr txBox="1"/>
          <p:nvPr/>
        </p:nvSpPr>
        <p:spPr>
          <a:xfrm>
            <a:off x="6023992" y="709836"/>
            <a:ext cx="5976664" cy="2171700"/>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Comic Sans MS"/>
              <a:buNone/>
            </a:pPr>
            <a:r>
              <a:rPr lang="en-GB" sz="1400" b="1" i="0" u="sng" strike="noStrike" cap="none" dirty="0">
                <a:solidFill>
                  <a:schemeClr val="dk1"/>
                </a:solidFill>
                <a:latin typeface="Comic Sans MS"/>
                <a:ea typeface="Comic Sans MS"/>
                <a:cs typeface="Comic Sans MS"/>
                <a:sym typeface="Comic Sans MS"/>
              </a:rPr>
              <a:t>Home-School Links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200"/>
              <a:buFont typeface="Comic Sans MS"/>
              <a:buNone/>
            </a:pPr>
            <a:r>
              <a:rPr lang="en-GB" sz="1200" b="0" i="0" u="none" strike="noStrike" cap="none" dirty="0">
                <a:solidFill>
                  <a:schemeClr val="dk1"/>
                </a:solidFill>
                <a:latin typeface="Comic Sans MS"/>
                <a:ea typeface="Comic Sans MS"/>
                <a:cs typeface="Comic Sans MS"/>
                <a:sym typeface="Comic Sans MS"/>
              </a:rPr>
              <a:t>As parents, you are your child’s first and most important educator. At Golwg y Cwm, we value and appreciate the important role you have to play in supporting your child in developing a positive attitude to school and learning. Studies have proven that children learn best when home and school work in partnership. Every term Ysgol Golwg Y Cwm  holds a Parents and Child work discussion. Parents can ask any questions and the teachers can explain to parents about expectations for their progress for that year. An information booklet is available for all parents.</a:t>
            </a:r>
            <a:endParaRPr sz="1800" b="0" i="0" u="none" strike="noStrike" cap="none" dirty="0">
              <a:solidFill>
                <a:schemeClr val="dk1"/>
              </a:solidFill>
              <a:latin typeface="Arial"/>
              <a:ea typeface="Arial"/>
              <a:cs typeface="Arial"/>
              <a:sym typeface="Arial"/>
            </a:endParaRPr>
          </a:p>
        </p:txBody>
      </p:sp>
      <p:sp>
        <p:nvSpPr>
          <p:cNvPr id="209" name="Google Shape;209;p13"/>
          <p:cNvSpPr txBox="1"/>
          <p:nvPr/>
        </p:nvSpPr>
        <p:spPr>
          <a:xfrm>
            <a:off x="407368" y="2348880"/>
            <a:ext cx="5407124" cy="1485900"/>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Comic Sans MS"/>
              <a:buNone/>
            </a:pPr>
            <a:r>
              <a:rPr lang="en-GB" sz="1400" b="1" i="0" u="sng" strike="noStrike" cap="none" dirty="0">
                <a:solidFill>
                  <a:schemeClr val="dk1"/>
                </a:solidFill>
                <a:latin typeface="Comic Sans MS"/>
                <a:ea typeface="Comic Sans MS"/>
                <a:cs typeface="Comic Sans MS"/>
                <a:sym typeface="Comic Sans MS"/>
              </a:rPr>
              <a:t>Informing Parents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200"/>
              <a:buFont typeface="Comic Sans MS"/>
              <a:buNone/>
            </a:pPr>
            <a:r>
              <a:rPr lang="en-GB" sz="1200" b="0" i="0" u="none" strike="noStrike" cap="none" dirty="0">
                <a:solidFill>
                  <a:schemeClr val="dk1"/>
                </a:solidFill>
                <a:latin typeface="Comic Sans MS"/>
                <a:ea typeface="Comic Sans MS"/>
                <a:cs typeface="Comic Sans MS"/>
                <a:sym typeface="Comic Sans MS"/>
              </a:rPr>
              <a:t>The school strives to keep parents informed at all times, of activities, events, etc by, the school notice board and See-Saw . All parents are encouraged to sign up to See-saw so that parents can receive up to date information regarding events at the school. </a:t>
            </a:r>
            <a:endParaRPr sz="1800" b="0" i="0" u="none" strike="noStrike" cap="none" dirty="0">
              <a:solidFill>
                <a:schemeClr val="dk1"/>
              </a:solidFill>
              <a:latin typeface="Arial"/>
              <a:ea typeface="Arial"/>
              <a:cs typeface="Arial"/>
              <a:sym typeface="Arial"/>
            </a:endParaRPr>
          </a:p>
        </p:txBody>
      </p:sp>
      <p:sp>
        <p:nvSpPr>
          <p:cNvPr id="210" name="Google Shape;210;p13"/>
          <p:cNvSpPr txBox="1"/>
          <p:nvPr/>
        </p:nvSpPr>
        <p:spPr>
          <a:xfrm>
            <a:off x="6023992" y="3140968"/>
            <a:ext cx="5372100" cy="1752765"/>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Comic Sans MS"/>
              <a:buNone/>
            </a:pPr>
            <a:r>
              <a:rPr lang="en-GB" sz="1400" b="1" i="0" u="sng" strike="noStrike" cap="none" dirty="0">
                <a:solidFill>
                  <a:schemeClr val="dk1"/>
                </a:solidFill>
                <a:latin typeface="Comic Sans MS"/>
                <a:ea typeface="Comic Sans MS"/>
                <a:cs typeface="Comic Sans MS"/>
                <a:sym typeface="Comic Sans MS"/>
              </a:rPr>
              <a:t>Emergency Closure</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200"/>
              <a:buFont typeface="Comic Sans MS"/>
              <a:buNone/>
            </a:pPr>
            <a:r>
              <a:rPr lang="en-GB" sz="1200" b="0" i="0" u="none" strike="noStrike" cap="none" dirty="0">
                <a:solidFill>
                  <a:schemeClr val="dk1"/>
                </a:solidFill>
                <a:latin typeface="Comic Sans MS"/>
                <a:ea typeface="Comic Sans MS"/>
                <a:cs typeface="Comic Sans MS"/>
                <a:sym typeface="Comic Sans MS"/>
              </a:rPr>
              <a:t>From time to time, especially in the winter, situations may arise where it is necessary to close the school. Where possible parents will be informed the day before the school is to close. However, if the school has to close at very short notice, a notice will  be placed on the school gate and whenever possible staff will be available to answer the telephone if you call the school. Parents can also get information from the Powys website and from See Saw message from the class teacher.</a:t>
            </a:r>
            <a:endParaRPr sz="1800" b="0" i="0" u="none" strike="noStrike" cap="none" dirty="0">
              <a:solidFill>
                <a:schemeClr val="dk1"/>
              </a:solidFill>
              <a:latin typeface="Comic Sans MS"/>
              <a:ea typeface="Comic Sans MS"/>
              <a:cs typeface="Comic Sans MS"/>
              <a:sym typeface="Comic Sans MS"/>
            </a:endParaRPr>
          </a:p>
        </p:txBody>
      </p:sp>
      <p:sp>
        <p:nvSpPr>
          <p:cNvPr id="211" name="Google Shape;211;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14</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14"/>
          <p:cNvSpPr/>
          <p:nvPr/>
        </p:nvSpPr>
        <p:spPr>
          <a:xfrm>
            <a:off x="12344400" y="152400"/>
            <a:ext cx="1295400" cy="6553200"/>
          </a:xfrm>
          <a:prstGeom prst="roundRect">
            <a:avLst>
              <a:gd name="adj" fmla="val 9717"/>
            </a:avLst>
          </a:prstGeom>
          <a:solidFill>
            <a:srgbClr val="A6A6A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GB" sz="1200" b="1" i="1" u="none" strike="noStrike" cap="none">
                <a:solidFill>
                  <a:schemeClr val="lt1"/>
                </a:solidFill>
                <a:latin typeface="Arial"/>
                <a:ea typeface="Arial"/>
                <a:cs typeface="Arial"/>
                <a:sym typeface="Arial"/>
              </a:rPr>
              <a:t>NOTE: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GB" sz="1200" b="0" i="1" u="none" strike="noStrike" cap="none">
                <a:solidFill>
                  <a:schemeClr val="lt1"/>
                </a:solidFill>
                <a:latin typeface="Arial"/>
                <a:ea typeface="Arial"/>
                <a:cs typeface="Arial"/>
                <a:sym typeface="Arial"/>
              </a:rPr>
              <a:t>To change images on this slide, select a picture and delete it. Then click the Insert Picture icon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GB" sz="1200" b="0" i="1" u="none" strike="noStrike" cap="none">
                <a:solidFill>
                  <a:schemeClr val="lt1"/>
                </a:solidFill>
                <a:latin typeface="Arial"/>
                <a:ea typeface="Arial"/>
                <a:cs typeface="Arial"/>
                <a:sym typeface="Arial"/>
              </a:rPr>
              <a:t>in the placeholder to insert your own image.</a:t>
            </a:r>
            <a:endParaRPr sz="1400" b="0" i="0" u="none" strike="noStrike" cap="none">
              <a:solidFill>
                <a:srgbClr val="000000"/>
              </a:solidFill>
              <a:latin typeface="Arial"/>
              <a:ea typeface="Arial"/>
              <a:cs typeface="Arial"/>
              <a:sym typeface="Arial"/>
            </a:endParaRPr>
          </a:p>
        </p:txBody>
      </p:sp>
      <p:sp>
        <p:nvSpPr>
          <p:cNvPr id="217" name="Google Shape;217;p14"/>
          <p:cNvSpPr/>
          <p:nvPr/>
        </p:nvSpPr>
        <p:spPr>
          <a:xfrm>
            <a:off x="4367808" y="23000"/>
            <a:ext cx="3384376"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1" i="0" u="sng" strike="noStrike" cap="none" dirty="0">
                <a:solidFill>
                  <a:schemeClr val="dk1"/>
                </a:solidFill>
                <a:latin typeface="Comic Sans MS"/>
                <a:ea typeface="Comic Sans MS"/>
                <a:cs typeface="Comic Sans MS"/>
                <a:sym typeface="Comic Sans MS"/>
              </a:rPr>
              <a:t>School Council</a:t>
            </a:r>
            <a:endParaRPr sz="2400" b="0" i="0" u="sng" strike="noStrike" cap="none" dirty="0">
              <a:solidFill>
                <a:schemeClr val="dk1"/>
              </a:solidFill>
              <a:latin typeface="Corsiva"/>
              <a:ea typeface="Corsiva"/>
              <a:cs typeface="Corsiva"/>
              <a:sym typeface="Corsiva"/>
            </a:endParaRPr>
          </a:p>
        </p:txBody>
      </p:sp>
      <p:sp>
        <p:nvSpPr>
          <p:cNvPr id="218" name="Google Shape;218;p14"/>
          <p:cNvSpPr txBox="1"/>
          <p:nvPr/>
        </p:nvSpPr>
        <p:spPr>
          <a:xfrm>
            <a:off x="0" y="388309"/>
            <a:ext cx="12192000" cy="571500"/>
          </a:xfrm>
          <a:prstGeom prst="rect">
            <a:avLst/>
          </a:prstGeom>
          <a:noFill/>
          <a:ln w="9525"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omic Sans MS"/>
              <a:buNone/>
            </a:pPr>
            <a:r>
              <a:rPr lang="en-GB" sz="1600" b="0" i="0" u="none" strike="noStrike" cap="none" dirty="0">
                <a:solidFill>
                  <a:schemeClr val="dk1"/>
                </a:solidFill>
                <a:latin typeface="Comic Sans MS"/>
                <a:ea typeface="Comic Sans MS"/>
                <a:cs typeface="Comic Sans MS"/>
                <a:sym typeface="Comic Sans MS"/>
              </a:rPr>
              <a:t>Pupils at the school are represented by a School’s Council: </a:t>
            </a:r>
            <a:endParaRPr sz="1800" b="0" i="0" u="none" strike="noStrike" cap="none" dirty="0">
              <a:solidFill>
                <a:schemeClr val="dk1"/>
              </a:solidFill>
              <a:latin typeface="Arial"/>
              <a:ea typeface="Arial"/>
              <a:cs typeface="Arial"/>
              <a:sym typeface="Arial"/>
            </a:endParaRPr>
          </a:p>
        </p:txBody>
      </p:sp>
      <p:sp>
        <p:nvSpPr>
          <p:cNvPr id="219" name="Google Shape;219;p14"/>
          <p:cNvSpPr txBox="1"/>
          <p:nvPr/>
        </p:nvSpPr>
        <p:spPr>
          <a:xfrm>
            <a:off x="1863555" y="754753"/>
            <a:ext cx="8137564" cy="3623478"/>
          </a:xfrm>
          <a:prstGeom prst="rect">
            <a:avLst/>
          </a:prstGeom>
          <a:noFill/>
          <a:ln w="9525"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200"/>
              <a:buFont typeface="Comic Sans MS"/>
              <a:buNone/>
            </a:pPr>
            <a:r>
              <a:rPr lang="en-GB" sz="1200" b="0" i="0" u="none" strike="noStrike" cap="none">
                <a:solidFill>
                  <a:schemeClr val="dk1"/>
                </a:solidFill>
                <a:latin typeface="Comic Sans MS"/>
                <a:ea typeface="Comic Sans MS"/>
                <a:cs typeface="Comic Sans MS"/>
                <a:sym typeface="Comic Sans MS"/>
              </a:rPr>
              <a:t>A new council is elected annually in September.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800"/>
              </a:spcBef>
              <a:spcAft>
                <a:spcPts val="0"/>
              </a:spcAft>
              <a:buClr>
                <a:schemeClr val="dk1"/>
              </a:buClr>
              <a:buSzPts val="1200"/>
              <a:buFont typeface="Comic Sans MS"/>
              <a:buNone/>
            </a:pPr>
            <a:r>
              <a:rPr lang="en-GB" sz="1200" b="0" i="0" u="none" strike="noStrike" cap="none">
                <a:solidFill>
                  <a:schemeClr val="dk1"/>
                </a:solidFill>
                <a:latin typeface="Comic Sans MS"/>
                <a:ea typeface="Comic Sans MS"/>
                <a:cs typeface="Comic Sans MS"/>
                <a:sym typeface="Comic Sans MS"/>
              </a:rPr>
              <a:t>There are class councillors from Year 3 to Year 6.</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800"/>
              </a:spcBef>
              <a:spcAft>
                <a:spcPts val="0"/>
              </a:spcAft>
              <a:buClr>
                <a:schemeClr val="dk1"/>
              </a:buClr>
              <a:buSzPts val="1200"/>
              <a:buFont typeface="Comic Sans MS"/>
              <a:buNone/>
            </a:pPr>
            <a:r>
              <a:rPr lang="en-GB" sz="1200" b="0" i="0" u="none" strike="noStrike" cap="none">
                <a:solidFill>
                  <a:schemeClr val="dk1"/>
                </a:solidFill>
                <a:latin typeface="Comic Sans MS"/>
                <a:ea typeface="Comic Sans MS"/>
                <a:cs typeface="Comic Sans MS"/>
                <a:sym typeface="Comic Sans MS"/>
              </a:rPr>
              <a:t>Classes propose their nominees and a secret ballot is then held to vote for the class representatives.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800"/>
              </a:spcBef>
              <a:spcAft>
                <a:spcPts val="0"/>
              </a:spcAft>
              <a:buClr>
                <a:schemeClr val="dk1"/>
              </a:buClr>
              <a:buSzPts val="1200"/>
              <a:buFont typeface="Comic Sans MS"/>
              <a:buNone/>
            </a:pPr>
            <a:r>
              <a:rPr lang="en-GB" sz="1200" b="0" i="0" u="none" strike="noStrike" cap="none">
                <a:solidFill>
                  <a:schemeClr val="dk1"/>
                </a:solidFill>
                <a:latin typeface="Comic Sans MS"/>
                <a:ea typeface="Comic Sans MS"/>
                <a:cs typeface="Comic Sans MS"/>
                <a:sym typeface="Comic Sans MS"/>
              </a:rPr>
              <a:t>The elected councillors then choose their chairperson  a secretary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800"/>
              </a:spcBef>
              <a:spcAft>
                <a:spcPts val="0"/>
              </a:spcAft>
              <a:buClr>
                <a:schemeClr val="dk1"/>
              </a:buClr>
              <a:buSzPts val="1200"/>
              <a:buFont typeface="Comic Sans MS"/>
              <a:buNone/>
            </a:pPr>
            <a:r>
              <a:rPr lang="en-GB" sz="1200" b="0" i="0" u="none" strike="noStrike" cap="none">
                <a:solidFill>
                  <a:schemeClr val="dk1"/>
                </a:solidFill>
                <a:latin typeface="Comic Sans MS"/>
                <a:ea typeface="Comic Sans MS"/>
                <a:cs typeface="Comic Sans MS"/>
                <a:sym typeface="Comic Sans MS"/>
              </a:rPr>
              <a:t>Meetings are held throughout the year in class which are minuted where various issues are discussed and resolutions are made. These are taken to official council meetings with SMT Staff. A suggestion box is available for all ideas from any members of the school community </a:t>
            </a:r>
            <a:endParaRPr sz="1200" b="0" i="0" u="none" strike="noStrike" cap="none">
              <a:solidFill>
                <a:schemeClr val="dk1"/>
              </a:solidFill>
              <a:latin typeface="Arial"/>
              <a:ea typeface="Arial"/>
              <a:cs typeface="Arial"/>
              <a:sym typeface="Arial"/>
            </a:endParaRPr>
          </a:p>
        </p:txBody>
      </p:sp>
      <p:sp>
        <p:nvSpPr>
          <p:cNvPr id="220" name="Google Shape;220;p14"/>
          <p:cNvSpPr/>
          <p:nvPr/>
        </p:nvSpPr>
        <p:spPr>
          <a:xfrm>
            <a:off x="4593146" y="3985146"/>
            <a:ext cx="2933700" cy="725866"/>
          </a:xfrm>
          <a:prstGeom prst="ellipse">
            <a:avLst/>
          </a:prstGeom>
          <a:solidFill>
            <a:srgbClr val="FFFF99"/>
          </a:solid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100"/>
              <a:buFont typeface="Comic Sans MS"/>
              <a:buNone/>
            </a:pPr>
            <a:r>
              <a:rPr lang="en-GB" sz="1100" b="0" i="0" u="none" strike="noStrike" cap="none">
                <a:solidFill>
                  <a:schemeClr val="dk1"/>
                </a:solidFill>
                <a:latin typeface="Comic Sans MS"/>
                <a:ea typeface="Comic Sans MS"/>
                <a:cs typeface="Comic Sans MS"/>
                <a:sym typeface="Comic Sans MS"/>
              </a:rPr>
              <a:t>CYNGOR YSGOL GOLWG Y CWM</a:t>
            </a:r>
            <a:endParaRPr sz="1800" b="0" i="0" u="none" strike="noStrike" cap="none">
              <a:solidFill>
                <a:schemeClr val="dk1"/>
              </a:solidFill>
              <a:latin typeface="Arial"/>
              <a:ea typeface="Arial"/>
              <a:cs typeface="Arial"/>
              <a:sym typeface="Arial"/>
            </a:endParaRPr>
          </a:p>
        </p:txBody>
      </p:sp>
      <p:sp>
        <p:nvSpPr>
          <p:cNvPr id="221" name="Google Shape;221;p14"/>
          <p:cNvSpPr txBox="1"/>
          <p:nvPr/>
        </p:nvSpPr>
        <p:spPr>
          <a:xfrm>
            <a:off x="3324848" y="3294038"/>
            <a:ext cx="991835" cy="464360"/>
          </a:xfrm>
          <a:prstGeom prst="rect">
            <a:avLst/>
          </a:prstGeom>
          <a:solidFill>
            <a:srgbClr val="CCFFFF"/>
          </a:solid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Comic Sans MS"/>
              <a:buNone/>
            </a:pPr>
            <a:r>
              <a:rPr lang="en-GB" sz="1100" b="0" i="0" u="none" strike="noStrike" cap="none">
                <a:solidFill>
                  <a:schemeClr val="dk1"/>
                </a:solidFill>
                <a:latin typeface="Comic Sans MS"/>
                <a:ea typeface="Comic Sans MS"/>
                <a:cs typeface="Comic Sans MS"/>
                <a:sym typeface="Comic Sans MS"/>
              </a:rPr>
              <a:t>Playtime activities</a:t>
            </a:r>
            <a:endParaRPr sz="1800" b="0" i="0" u="none" strike="noStrike" cap="none">
              <a:solidFill>
                <a:schemeClr val="dk1"/>
              </a:solidFill>
              <a:latin typeface="Arial"/>
              <a:ea typeface="Arial"/>
              <a:cs typeface="Arial"/>
              <a:sym typeface="Arial"/>
            </a:endParaRPr>
          </a:p>
        </p:txBody>
      </p:sp>
      <p:sp>
        <p:nvSpPr>
          <p:cNvPr id="222" name="Google Shape;222;p14"/>
          <p:cNvSpPr txBox="1"/>
          <p:nvPr/>
        </p:nvSpPr>
        <p:spPr>
          <a:xfrm>
            <a:off x="3608008" y="4975133"/>
            <a:ext cx="1371600" cy="381542"/>
          </a:xfrm>
          <a:prstGeom prst="rect">
            <a:avLst/>
          </a:prstGeom>
          <a:solidFill>
            <a:srgbClr val="CCFFFF"/>
          </a:solid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100"/>
              <a:buFont typeface="Comic Sans MS"/>
              <a:buNone/>
            </a:pPr>
            <a:r>
              <a:rPr lang="en-GB" sz="1100" b="0" i="0" u="none" strike="noStrike" cap="none">
                <a:solidFill>
                  <a:schemeClr val="dk1"/>
                </a:solidFill>
                <a:latin typeface="Comic Sans MS"/>
                <a:ea typeface="Comic Sans MS"/>
                <a:cs typeface="Comic Sans MS"/>
                <a:sym typeface="Comic Sans MS"/>
              </a:rPr>
              <a:t>Learning Walks</a:t>
            </a:r>
            <a:endParaRPr sz="1800" b="0" i="0" u="none" strike="noStrike" cap="none">
              <a:solidFill>
                <a:schemeClr val="dk1"/>
              </a:solidFill>
              <a:latin typeface="Arial"/>
              <a:ea typeface="Arial"/>
              <a:cs typeface="Arial"/>
              <a:sym typeface="Arial"/>
            </a:endParaRPr>
          </a:p>
        </p:txBody>
      </p:sp>
      <p:sp>
        <p:nvSpPr>
          <p:cNvPr id="223" name="Google Shape;223;p14"/>
          <p:cNvSpPr txBox="1"/>
          <p:nvPr/>
        </p:nvSpPr>
        <p:spPr>
          <a:xfrm>
            <a:off x="7353099" y="3269456"/>
            <a:ext cx="1006828" cy="318570"/>
          </a:xfrm>
          <a:prstGeom prst="rect">
            <a:avLst/>
          </a:prstGeom>
          <a:solidFill>
            <a:srgbClr val="CCFFFF"/>
          </a:solid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100"/>
              <a:buFont typeface="Comic Sans MS"/>
              <a:buNone/>
            </a:pPr>
            <a:r>
              <a:rPr lang="en-GB" sz="1100" b="0" i="0" u="none" strike="noStrike" cap="none">
                <a:solidFill>
                  <a:schemeClr val="dk1"/>
                </a:solidFill>
                <a:latin typeface="Comic Sans MS"/>
                <a:ea typeface="Comic Sans MS"/>
                <a:cs typeface="Comic Sans MS"/>
                <a:sym typeface="Comic Sans MS"/>
              </a:rPr>
              <a:t>Friendships</a:t>
            </a:r>
            <a:endParaRPr sz="1800" b="0" i="0" u="none" strike="noStrike" cap="none">
              <a:solidFill>
                <a:schemeClr val="dk1"/>
              </a:solidFill>
              <a:latin typeface="Arial"/>
              <a:ea typeface="Arial"/>
              <a:cs typeface="Arial"/>
              <a:sym typeface="Arial"/>
            </a:endParaRPr>
          </a:p>
        </p:txBody>
      </p:sp>
      <p:sp>
        <p:nvSpPr>
          <p:cNvPr id="224" name="Google Shape;224;p14"/>
          <p:cNvSpPr txBox="1"/>
          <p:nvPr/>
        </p:nvSpPr>
        <p:spPr>
          <a:xfrm>
            <a:off x="8091910" y="4262811"/>
            <a:ext cx="800100" cy="457200"/>
          </a:xfrm>
          <a:prstGeom prst="rect">
            <a:avLst/>
          </a:prstGeom>
          <a:solidFill>
            <a:srgbClr val="CCFFFF"/>
          </a:solid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100"/>
              <a:buFont typeface="Comic Sans MS"/>
              <a:buNone/>
            </a:pPr>
            <a:r>
              <a:rPr lang="en-GB" sz="1100" b="0" i="0" u="none" strike="noStrike" cap="none">
                <a:solidFill>
                  <a:schemeClr val="dk1"/>
                </a:solidFill>
                <a:latin typeface="Comic Sans MS"/>
                <a:ea typeface="Comic Sans MS"/>
                <a:cs typeface="Comic Sans MS"/>
                <a:sym typeface="Comic Sans MS"/>
              </a:rPr>
              <a:t>Fruit Stall</a:t>
            </a:r>
            <a:endParaRPr sz="1800" b="0" i="0" u="none" strike="noStrike" cap="none">
              <a:solidFill>
                <a:schemeClr val="dk1"/>
              </a:solidFill>
              <a:latin typeface="Arial"/>
              <a:ea typeface="Arial"/>
              <a:cs typeface="Arial"/>
              <a:sym typeface="Arial"/>
            </a:endParaRPr>
          </a:p>
        </p:txBody>
      </p:sp>
      <p:sp>
        <p:nvSpPr>
          <p:cNvPr id="225" name="Google Shape;225;p14"/>
          <p:cNvSpPr txBox="1"/>
          <p:nvPr/>
        </p:nvSpPr>
        <p:spPr>
          <a:xfrm>
            <a:off x="6735657" y="4902207"/>
            <a:ext cx="1600200" cy="457200"/>
          </a:xfrm>
          <a:prstGeom prst="rect">
            <a:avLst/>
          </a:prstGeom>
          <a:solidFill>
            <a:srgbClr val="CCFFFF"/>
          </a:solid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100"/>
              <a:buFont typeface="Comic Sans MS"/>
              <a:buNone/>
            </a:pPr>
            <a:r>
              <a:rPr lang="en-GB" sz="1100" b="0" i="0" u="none" strike="noStrike" cap="none">
                <a:solidFill>
                  <a:schemeClr val="dk1"/>
                </a:solidFill>
                <a:latin typeface="Comic Sans MS"/>
                <a:ea typeface="Comic Sans MS"/>
                <a:cs typeface="Comic Sans MS"/>
                <a:sym typeface="Comic Sans MS"/>
              </a:rPr>
              <a:t>Bullying</a:t>
            </a:r>
            <a:endParaRPr sz="1800" b="0" i="0" u="none" strike="noStrike" cap="none">
              <a:solidFill>
                <a:schemeClr val="dk1"/>
              </a:solidFill>
              <a:latin typeface="Arial"/>
              <a:ea typeface="Arial"/>
              <a:cs typeface="Arial"/>
              <a:sym typeface="Arial"/>
            </a:endParaRPr>
          </a:p>
        </p:txBody>
      </p:sp>
      <p:sp>
        <p:nvSpPr>
          <p:cNvPr id="226" name="Google Shape;226;p14"/>
          <p:cNvSpPr txBox="1"/>
          <p:nvPr/>
        </p:nvSpPr>
        <p:spPr>
          <a:xfrm>
            <a:off x="1847528" y="5680486"/>
            <a:ext cx="7920880" cy="581929"/>
          </a:xfrm>
          <a:prstGeom prst="rect">
            <a:avLst/>
          </a:prstGeom>
          <a:noFill/>
          <a:ln w="9525"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Comic Sans MS"/>
              <a:buNone/>
            </a:pPr>
            <a:r>
              <a:rPr lang="en-GB" sz="1400" b="0" i="0" u="none" strike="noStrike" cap="none">
                <a:solidFill>
                  <a:schemeClr val="dk1"/>
                </a:solidFill>
                <a:latin typeface="Comic Sans MS"/>
                <a:ea typeface="Comic Sans MS"/>
                <a:cs typeface="Comic Sans MS"/>
                <a:sym typeface="Comic Sans MS"/>
              </a:rPr>
              <a:t>The School’s Council officials have regular meetings with the SMT to discuss matters that have arisen in meetings and to put forward requests, ideas and solutions to problems that arise in their everyday school life.</a:t>
            </a:r>
            <a:endParaRPr sz="1400" b="0" i="0" u="none" strike="noStrike" cap="none">
              <a:solidFill>
                <a:schemeClr val="dk1"/>
              </a:solidFill>
              <a:latin typeface="Arial"/>
              <a:ea typeface="Arial"/>
              <a:cs typeface="Arial"/>
              <a:sym typeface="Arial"/>
            </a:endParaRPr>
          </a:p>
        </p:txBody>
      </p:sp>
      <p:sp>
        <p:nvSpPr>
          <p:cNvPr id="227" name="Google Shape;227;p14"/>
          <p:cNvSpPr txBox="1"/>
          <p:nvPr/>
        </p:nvSpPr>
        <p:spPr>
          <a:xfrm>
            <a:off x="2502744" y="2805811"/>
            <a:ext cx="7114504" cy="685800"/>
          </a:xfrm>
          <a:prstGeom prst="rect">
            <a:avLst/>
          </a:prstGeom>
          <a:noFill/>
          <a:ln w="9525"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Comic Sans MS"/>
              <a:buNone/>
            </a:pPr>
            <a:r>
              <a:rPr lang="en-GB" sz="1100" b="0" i="0" u="none" strike="noStrike" cap="none">
                <a:solidFill>
                  <a:schemeClr val="dk1"/>
                </a:solidFill>
                <a:latin typeface="Comic Sans MS"/>
                <a:ea typeface="Comic Sans MS"/>
                <a:cs typeface="Comic Sans MS"/>
                <a:sym typeface="Comic Sans MS"/>
              </a:rPr>
              <a:t>The School’s Council has a very important role to play in the general well being of the school and its pupils.</a:t>
            </a:r>
            <a:endParaRPr sz="1800" b="0" i="0" u="none" strike="noStrike" cap="none">
              <a:solidFill>
                <a:schemeClr val="dk1"/>
              </a:solidFill>
              <a:latin typeface="Arial"/>
              <a:ea typeface="Arial"/>
              <a:cs typeface="Arial"/>
              <a:sym typeface="Arial"/>
            </a:endParaRPr>
          </a:p>
        </p:txBody>
      </p:sp>
      <p:cxnSp>
        <p:nvCxnSpPr>
          <p:cNvPr id="228" name="Google Shape;228;p14"/>
          <p:cNvCxnSpPr/>
          <p:nvPr/>
        </p:nvCxnSpPr>
        <p:spPr>
          <a:xfrm>
            <a:off x="4367808" y="3588026"/>
            <a:ext cx="864096" cy="397120"/>
          </a:xfrm>
          <a:prstGeom prst="straightConnector1">
            <a:avLst/>
          </a:prstGeom>
          <a:noFill/>
          <a:ln w="9525" cap="flat" cmpd="sng">
            <a:solidFill>
              <a:schemeClr val="dk2"/>
            </a:solidFill>
            <a:prstDash val="solid"/>
            <a:miter lim="8000"/>
            <a:headEnd type="none" w="sm" len="sm"/>
            <a:tailEnd type="none" w="sm" len="sm"/>
          </a:ln>
        </p:spPr>
      </p:cxnSp>
      <p:cxnSp>
        <p:nvCxnSpPr>
          <p:cNvPr id="229" name="Google Shape;229;p14"/>
          <p:cNvCxnSpPr/>
          <p:nvPr/>
        </p:nvCxnSpPr>
        <p:spPr>
          <a:xfrm rot="10800000" flipH="1">
            <a:off x="7059056" y="3630042"/>
            <a:ext cx="467790" cy="355104"/>
          </a:xfrm>
          <a:prstGeom prst="straightConnector1">
            <a:avLst/>
          </a:prstGeom>
          <a:noFill/>
          <a:ln w="9525" cap="flat" cmpd="sng">
            <a:solidFill>
              <a:schemeClr val="dk2"/>
            </a:solidFill>
            <a:prstDash val="solid"/>
            <a:miter lim="8000"/>
            <a:headEnd type="none" w="sm" len="sm"/>
            <a:tailEnd type="none" w="sm" len="sm"/>
          </a:ln>
        </p:spPr>
      </p:cxnSp>
      <p:cxnSp>
        <p:nvCxnSpPr>
          <p:cNvPr id="230" name="Google Shape;230;p14"/>
          <p:cNvCxnSpPr>
            <a:endCxn id="224" idx="1"/>
          </p:cNvCxnSpPr>
          <p:nvPr/>
        </p:nvCxnSpPr>
        <p:spPr>
          <a:xfrm>
            <a:off x="7392010" y="4378311"/>
            <a:ext cx="699900" cy="113100"/>
          </a:xfrm>
          <a:prstGeom prst="straightConnector1">
            <a:avLst/>
          </a:prstGeom>
          <a:noFill/>
          <a:ln w="9525" cap="flat" cmpd="sng">
            <a:solidFill>
              <a:schemeClr val="dk2"/>
            </a:solidFill>
            <a:prstDash val="solid"/>
            <a:miter lim="8000"/>
            <a:headEnd type="none" w="sm" len="sm"/>
            <a:tailEnd type="none" w="sm" len="sm"/>
          </a:ln>
        </p:spPr>
      </p:cxnSp>
      <p:cxnSp>
        <p:nvCxnSpPr>
          <p:cNvPr id="231" name="Google Shape;231;p14"/>
          <p:cNvCxnSpPr/>
          <p:nvPr/>
        </p:nvCxnSpPr>
        <p:spPr>
          <a:xfrm>
            <a:off x="6682960" y="4707745"/>
            <a:ext cx="376096" cy="166602"/>
          </a:xfrm>
          <a:prstGeom prst="straightConnector1">
            <a:avLst/>
          </a:prstGeom>
          <a:noFill/>
          <a:ln w="9525" cap="flat" cmpd="sng">
            <a:solidFill>
              <a:schemeClr val="dk2"/>
            </a:solidFill>
            <a:prstDash val="solid"/>
            <a:miter lim="8000"/>
            <a:headEnd type="none" w="sm" len="sm"/>
            <a:tailEnd type="none" w="sm" len="sm"/>
          </a:ln>
        </p:spPr>
      </p:cxnSp>
      <p:cxnSp>
        <p:nvCxnSpPr>
          <p:cNvPr id="232" name="Google Shape;232;p14"/>
          <p:cNvCxnSpPr/>
          <p:nvPr/>
        </p:nvCxnSpPr>
        <p:spPr>
          <a:xfrm flipH="1">
            <a:off x="4571337" y="4598868"/>
            <a:ext cx="408271" cy="376265"/>
          </a:xfrm>
          <a:prstGeom prst="straightConnector1">
            <a:avLst/>
          </a:prstGeom>
          <a:noFill/>
          <a:ln w="9525" cap="flat" cmpd="sng">
            <a:solidFill>
              <a:schemeClr val="dk2"/>
            </a:solidFill>
            <a:prstDash val="solid"/>
            <a:miter lim="8000"/>
            <a:headEnd type="none" w="sm" len="sm"/>
            <a:tailEnd type="none" w="sm" len="sm"/>
          </a:ln>
        </p:spPr>
      </p:cxnSp>
      <p:sp>
        <p:nvSpPr>
          <p:cNvPr id="233" name="Google Shape;233;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15</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5"/>
          <p:cNvSpPr txBox="1"/>
          <p:nvPr/>
        </p:nvSpPr>
        <p:spPr>
          <a:xfrm>
            <a:off x="4295800" y="260648"/>
            <a:ext cx="4824536"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1" i="0" u="sng" strike="noStrike" cap="none">
                <a:solidFill>
                  <a:schemeClr val="dk1"/>
                </a:solidFill>
                <a:latin typeface="Comic Sans MS"/>
                <a:ea typeface="Comic Sans MS"/>
                <a:cs typeface="Comic Sans MS"/>
                <a:sym typeface="Comic Sans MS"/>
              </a:rPr>
              <a:t>Instrumental Tuition </a:t>
            </a:r>
            <a:endParaRPr sz="1400" b="0" i="0" u="none" strike="noStrike" cap="none">
              <a:solidFill>
                <a:srgbClr val="000000"/>
              </a:solidFill>
              <a:latin typeface="Arial"/>
              <a:ea typeface="Arial"/>
              <a:cs typeface="Arial"/>
              <a:sym typeface="Arial"/>
            </a:endParaRPr>
          </a:p>
        </p:txBody>
      </p:sp>
      <p:sp>
        <p:nvSpPr>
          <p:cNvPr id="239" name="Google Shape;239;p15"/>
          <p:cNvSpPr/>
          <p:nvPr/>
        </p:nvSpPr>
        <p:spPr>
          <a:xfrm>
            <a:off x="479376" y="866359"/>
            <a:ext cx="11377264" cy="1025922"/>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omic Sans MS"/>
                <a:ea typeface="Comic Sans MS"/>
                <a:cs typeface="Comic Sans MS"/>
                <a:sym typeface="Comic Sans MS"/>
              </a:rPr>
              <a:t>Key Stage 2 pupils at Ysgol Golwg Y Cwm have the opportunity to receive percussion lessons. These are delivered by a visiting music teacher, employed by outside agencies.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800"/>
              <a:buFont typeface="Arial"/>
              <a:buNone/>
            </a:pPr>
            <a:r>
              <a:rPr lang="en-GB" sz="1800" b="0" i="0" u="none" strike="noStrike" cap="none">
                <a:solidFill>
                  <a:schemeClr val="dk1"/>
                </a:solidFill>
                <a:latin typeface="Comic Sans MS"/>
                <a:ea typeface="Comic Sans MS"/>
                <a:cs typeface="Comic Sans MS"/>
                <a:sym typeface="Comic Sans MS"/>
              </a:rPr>
              <a:t>We are also fortunate to receive some music tuition from the Music specialist at Ysgol Maesydderwen.</a:t>
            </a:r>
            <a:endParaRPr sz="1400" b="0" i="0" u="none" strike="noStrike" cap="none">
              <a:solidFill>
                <a:srgbClr val="000000"/>
              </a:solidFill>
              <a:latin typeface="Arial"/>
              <a:ea typeface="Arial"/>
              <a:cs typeface="Arial"/>
              <a:sym typeface="Arial"/>
            </a:endParaRPr>
          </a:p>
        </p:txBody>
      </p:sp>
      <p:sp>
        <p:nvSpPr>
          <p:cNvPr id="240" name="Google Shape;240;p15"/>
          <p:cNvSpPr txBox="1"/>
          <p:nvPr/>
        </p:nvSpPr>
        <p:spPr>
          <a:xfrm>
            <a:off x="479376" y="3140968"/>
            <a:ext cx="11521280" cy="876700"/>
          </a:xfrm>
          <a:prstGeom prst="rect">
            <a:avLst/>
          </a:prstGeom>
          <a:noFill/>
          <a:ln w="9525" cap="flat" cmpd="sng">
            <a:solidFill>
              <a:schemeClr val="dk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Comic Sans MS"/>
              <a:buNone/>
            </a:pPr>
            <a:r>
              <a:rPr lang="en-GB" sz="2000" b="0" i="0" u="none" strike="noStrike" cap="none">
                <a:solidFill>
                  <a:schemeClr val="dk1"/>
                </a:solidFill>
                <a:latin typeface="Comic Sans MS"/>
                <a:ea typeface="Comic Sans MS"/>
                <a:cs typeface="Comic Sans MS"/>
                <a:sym typeface="Comic Sans MS"/>
              </a:rPr>
              <a:t>Instrumental tuition lessons are provided on a weekly basis at a reasonable cost, which is fixed at the discretion of the school, according to overall costs and demand.</a:t>
            </a:r>
            <a:endParaRPr sz="2000" b="0" i="0" u="none" strike="noStrike" cap="none">
              <a:solidFill>
                <a:schemeClr val="dk1"/>
              </a:solidFill>
              <a:latin typeface="Arial"/>
              <a:ea typeface="Arial"/>
              <a:cs typeface="Arial"/>
              <a:sym typeface="Arial"/>
            </a:endParaRPr>
          </a:p>
        </p:txBody>
      </p:sp>
      <p:sp>
        <p:nvSpPr>
          <p:cNvPr id="241" name="Google Shape;241;p15"/>
          <p:cNvSpPr txBox="1"/>
          <p:nvPr/>
        </p:nvSpPr>
        <p:spPr>
          <a:xfrm>
            <a:off x="479376" y="2026068"/>
            <a:ext cx="11377264" cy="970884"/>
          </a:xfrm>
          <a:prstGeom prst="rect">
            <a:avLst/>
          </a:prstGeom>
          <a:noFill/>
          <a:ln w="9525" cap="flat" cmpd="sng">
            <a:solidFill>
              <a:schemeClr val="dk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Comic Sans MS"/>
              <a:buNone/>
            </a:pPr>
            <a:r>
              <a:rPr lang="en-GB" sz="2000" b="0" i="0" u="none" strike="noStrike" cap="none">
                <a:solidFill>
                  <a:schemeClr val="dk1"/>
                </a:solidFill>
                <a:latin typeface="Comic Sans MS"/>
                <a:ea typeface="Comic Sans MS"/>
                <a:cs typeface="Comic Sans MS"/>
                <a:sym typeface="Comic Sans MS"/>
              </a:rPr>
              <a:t>To ensure continuity and progression, Ysgol Golwg Y Cwm has endeavoured to use the same music tutors as the local comprehensive schools. This enables pupils to carry on with their sessions smoothly on transition from Year 6 to Year 7.</a:t>
            </a:r>
            <a:endParaRPr sz="2000" b="0" i="0" u="none" strike="noStrike" cap="none">
              <a:solidFill>
                <a:schemeClr val="dk1"/>
              </a:solidFill>
              <a:latin typeface="Arial"/>
              <a:ea typeface="Arial"/>
              <a:cs typeface="Arial"/>
              <a:sym typeface="Arial"/>
            </a:endParaRPr>
          </a:p>
        </p:txBody>
      </p:sp>
      <p:sp>
        <p:nvSpPr>
          <p:cNvPr id="242" name="Google Shape;242;p15"/>
          <p:cNvSpPr/>
          <p:nvPr/>
        </p:nvSpPr>
        <p:spPr>
          <a:xfrm>
            <a:off x="3287688" y="4378741"/>
            <a:ext cx="4906618" cy="92333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sng" strike="noStrike" cap="none" dirty="0">
                <a:solidFill>
                  <a:schemeClr val="dk1"/>
                </a:solidFill>
                <a:latin typeface="Comic Sans MS"/>
                <a:ea typeface="Comic Sans MS"/>
                <a:cs typeface="Comic Sans MS"/>
                <a:sym typeface="Comic Sans MS"/>
              </a:rPr>
              <a:t>Tutors</a:t>
            </a:r>
            <a:endParaRPr sz="1800" b="0" i="0" u="none" strike="noStrike" cap="none" dirty="0">
              <a:solidFill>
                <a:schemeClr val="dk1"/>
              </a:solidFill>
              <a:latin typeface="Corsiva"/>
              <a:ea typeface="Corsiva"/>
              <a:cs typeface="Corsiva"/>
              <a:sym typeface="Corsiva"/>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a:solidFill>
                  <a:schemeClr val="dk1"/>
                </a:solidFill>
                <a:latin typeface="Comic Sans MS"/>
                <a:ea typeface="Comic Sans MS"/>
                <a:cs typeface="Comic Sans MS"/>
                <a:sym typeface="Comic Sans MS"/>
              </a:rPr>
              <a:t> Drums                  Music                                                       Mr Ray </a:t>
            </a:r>
            <a:r>
              <a:rPr lang="en-GB" sz="1800" b="0" i="0" u="none" strike="noStrike" cap="none" dirty="0" err="1">
                <a:solidFill>
                  <a:schemeClr val="dk1"/>
                </a:solidFill>
                <a:latin typeface="Comic Sans MS"/>
                <a:ea typeface="Comic Sans MS"/>
                <a:cs typeface="Comic Sans MS"/>
                <a:sym typeface="Comic Sans MS"/>
              </a:rPr>
              <a:t>Dizon</a:t>
            </a:r>
            <a:r>
              <a:rPr lang="en-GB" sz="1800" b="0" i="0" u="none" strike="noStrike" cap="none" dirty="0">
                <a:solidFill>
                  <a:schemeClr val="dk1"/>
                </a:solidFill>
                <a:latin typeface="Comic Sans MS"/>
                <a:ea typeface="Comic Sans MS"/>
                <a:cs typeface="Comic Sans MS"/>
                <a:sym typeface="Comic Sans MS"/>
              </a:rPr>
              <a:t>        Mrs Deborah Clear</a:t>
            </a:r>
            <a:endParaRPr sz="1400" b="0" i="0" u="none" strike="noStrike" cap="none" dirty="0">
              <a:solidFill>
                <a:srgbClr val="000000"/>
              </a:solidFill>
              <a:latin typeface="Arial"/>
              <a:ea typeface="Arial"/>
              <a:cs typeface="Arial"/>
              <a:sym typeface="Arial"/>
            </a:endParaRPr>
          </a:p>
        </p:txBody>
      </p:sp>
      <p:sp>
        <p:nvSpPr>
          <p:cNvPr id="243" name="Google Shape;24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16</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43" name="Google Shape;24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17</a:t>
            </a:fld>
            <a:endParaRPr/>
          </a:p>
        </p:txBody>
      </p:sp>
      <p:sp>
        <p:nvSpPr>
          <p:cNvPr id="9" name="TextBox 8">
            <a:extLst>
              <a:ext uri="{FF2B5EF4-FFF2-40B4-BE49-F238E27FC236}">
                <a16:creationId xmlns:a16="http://schemas.microsoft.com/office/drawing/2014/main" id="{66375F94-AB0C-4871-878E-C5EC8DF4A247}"/>
              </a:ext>
            </a:extLst>
          </p:cNvPr>
          <p:cNvSpPr txBox="1"/>
          <p:nvPr/>
        </p:nvSpPr>
        <p:spPr>
          <a:xfrm>
            <a:off x="152400" y="63649"/>
            <a:ext cx="11887200" cy="6155531"/>
          </a:xfrm>
          <a:prstGeom prst="rect">
            <a:avLst/>
          </a:prstGeom>
          <a:noFill/>
        </p:spPr>
        <p:txBody>
          <a:bodyPr wrap="square">
            <a:spAutoFit/>
          </a:bodyPr>
          <a:lstStyle/>
          <a:p>
            <a:pPr algn="ctr"/>
            <a:r>
              <a:rPr lang="en-GB" sz="2400" b="1" u="sng" dirty="0">
                <a:latin typeface="Comic Sans MS" panose="030F0702030302020204" pitchFamily="66" charset="0"/>
              </a:rPr>
              <a:t>Inspiring a Love of Sport and Physical Activity</a:t>
            </a:r>
          </a:p>
          <a:p>
            <a:pPr algn="ctr"/>
            <a:endParaRPr lang="en-GB" sz="2000" b="1" u="sng" dirty="0">
              <a:latin typeface="Comic Sans MS" panose="030F0702030302020204" pitchFamily="66" charset="0"/>
            </a:endParaRPr>
          </a:p>
          <a:p>
            <a:r>
              <a:rPr lang="en-GB" dirty="0">
                <a:latin typeface="Comic Sans MS" panose="030F0702030302020204" pitchFamily="66" charset="0"/>
              </a:rPr>
              <a:t>At our school, we are committed to providing every child with a wide range of opportunities to be active, develop their physical skills and discover a love of sport. We believe that sport and physical activity play an important role in developing healthy, confident and resilient children, while also teaching valuable skills such as teamwork, determination, communication and perseverance.</a:t>
            </a:r>
          </a:p>
          <a:p>
            <a:endParaRPr lang="en-GB" dirty="0">
              <a:latin typeface="Comic Sans MS" panose="030F0702030302020204" pitchFamily="66" charset="0"/>
            </a:endParaRPr>
          </a:p>
          <a:p>
            <a:r>
              <a:rPr lang="en-GB" dirty="0">
                <a:latin typeface="Comic Sans MS" panose="030F0702030302020204" pitchFamily="66" charset="0"/>
              </a:rPr>
              <a:t>Our children are fortunate to benefit from expert coaching and specialist support during school lessons, giving them the opportunity to develop their skills in sports including </a:t>
            </a:r>
            <a:r>
              <a:rPr lang="en-GB" b="1" dirty="0">
                <a:latin typeface="Comic Sans MS" panose="030F0702030302020204" pitchFamily="66" charset="0"/>
              </a:rPr>
              <a:t>football, rugby and cricket</a:t>
            </a:r>
            <a:r>
              <a:rPr lang="en-GB" dirty="0">
                <a:latin typeface="Comic Sans MS" panose="030F0702030302020204" pitchFamily="66" charset="0"/>
              </a:rPr>
              <a:t>. We aim to ensure that children of all abilities are encouraged to participate, develop their confidence and experience the enjoyment that comes from being active.</a:t>
            </a:r>
          </a:p>
          <a:p>
            <a:endParaRPr lang="en-GB" dirty="0">
              <a:latin typeface="Comic Sans MS" panose="030F0702030302020204" pitchFamily="66" charset="0"/>
            </a:endParaRPr>
          </a:p>
          <a:p>
            <a:r>
              <a:rPr lang="en-GB" dirty="0">
                <a:latin typeface="Comic Sans MS" panose="030F0702030302020204" pitchFamily="66" charset="0"/>
              </a:rPr>
              <a:t>Our annual </a:t>
            </a:r>
            <a:r>
              <a:rPr lang="en-GB" b="1" dirty="0">
                <a:latin typeface="Comic Sans MS" panose="030F0702030302020204" pitchFamily="66" charset="0"/>
              </a:rPr>
              <a:t>Fit Fortnight</a:t>
            </a:r>
            <a:r>
              <a:rPr lang="en-GB" dirty="0">
                <a:latin typeface="Comic Sans MS" panose="030F0702030302020204" pitchFamily="66" charset="0"/>
              </a:rPr>
              <a:t> provides an exciting opportunity for children to experience an even wider range of physical activities. Throughout the fortnight, pupils take part in activities such as </a:t>
            </a:r>
            <a:r>
              <a:rPr lang="en-GB" b="1" dirty="0">
                <a:latin typeface="Comic Sans MS" panose="030F0702030302020204" pitchFamily="66" charset="0"/>
              </a:rPr>
              <a:t>gym visits, football, rugby, boxing, running, gymnastics, yoga, walking and cycling or scooting</a:t>
            </a:r>
            <a:r>
              <a:rPr lang="en-GB" dirty="0">
                <a:latin typeface="Comic Sans MS" panose="030F0702030302020204" pitchFamily="66" charset="0"/>
              </a:rPr>
              <a:t>, allowing them to discover new interests and understand the importance of keeping active in a variety of ways.</a:t>
            </a:r>
          </a:p>
          <a:p>
            <a:endParaRPr lang="en-GB" dirty="0">
              <a:latin typeface="Comic Sans MS" panose="030F0702030302020204" pitchFamily="66" charset="0"/>
            </a:endParaRPr>
          </a:p>
          <a:p>
            <a:r>
              <a:rPr lang="en-GB" dirty="0">
                <a:latin typeface="Comic Sans MS" panose="030F0702030302020204" pitchFamily="66" charset="0"/>
              </a:rPr>
              <a:t>We offer a varied programme of </a:t>
            </a:r>
            <a:r>
              <a:rPr lang="en-GB" b="1" dirty="0">
                <a:latin typeface="Comic Sans MS" panose="030F0702030302020204" pitchFamily="66" charset="0"/>
              </a:rPr>
              <a:t>extra-curricular sporting activities</a:t>
            </a:r>
            <a:r>
              <a:rPr lang="en-GB" dirty="0">
                <a:latin typeface="Comic Sans MS" panose="030F0702030302020204" pitchFamily="66" charset="0"/>
              </a:rPr>
              <a:t>, with weekly opportunities including </a:t>
            </a:r>
            <a:r>
              <a:rPr lang="en-GB" b="1" dirty="0">
                <a:latin typeface="Comic Sans MS" panose="030F0702030302020204" pitchFamily="66" charset="0"/>
              </a:rPr>
              <a:t>netball, rugby, football and hockey</a:t>
            </a:r>
            <a:r>
              <a:rPr lang="en-GB" dirty="0">
                <a:latin typeface="Comic Sans MS" panose="030F0702030302020204" pitchFamily="66" charset="0"/>
              </a:rPr>
              <a:t>. Our children are also proud to represent the school at </a:t>
            </a:r>
            <a:r>
              <a:rPr lang="en-GB" b="1" dirty="0">
                <a:latin typeface="Comic Sans MS" panose="030F0702030302020204" pitchFamily="66" charset="0"/>
              </a:rPr>
              <a:t>cross-country events, tournaments and festivals</a:t>
            </a:r>
            <a:r>
              <a:rPr lang="en-GB" dirty="0">
                <a:latin typeface="Comic Sans MS" panose="030F0702030302020204" pitchFamily="66" charset="0"/>
              </a:rPr>
              <a:t>, regularly participating in netball, rugby and football competitions. These experiences help our pupils develop their competitive spirit while, most importantly, promoting teamwork, sportsmanship and respect for others.</a:t>
            </a:r>
          </a:p>
          <a:p>
            <a:endParaRPr lang="en-GB" dirty="0">
              <a:latin typeface="Comic Sans MS" panose="030F0702030302020204" pitchFamily="66" charset="0"/>
            </a:endParaRPr>
          </a:p>
          <a:p>
            <a:r>
              <a:rPr lang="en-GB" dirty="0">
                <a:latin typeface="Comic Sans MS" panose="030F0702030302020204" pitchFamily="66" charset="0"/>
              </a:rPr>
              <a:t>We recognise that physical activity extends beyond traditional sports. Through our </a:t>
            </a:r>
            <a:r>
              <a:rPr lang="en-GB" b="1" dirty="0">
                <a:latin typeface="Comic Sans MS" panose="030F0702030302020204" pitchFamily="66" charset="0"/>
              </a:rPr>
              <a:t>Outdoor Forest School sessions</a:t>
            </a:r>
            <a:r>
              <a:rPr lang="en-GB" dirty="0">
                <a:latin typeface="Comic Sans MS" panose="030F0702030302020204" pitchFamily="66" charset="0"/>
              </a:rPr>
              <a:t>, children take their learning outside, making use of our dedicated Forest School area and the local environment. These experiences encourage children to be active, adventurous and curious, while developing their understanding of the natural world.</a:t>
            </a:r>
          </a:p>
          <a:p>
            <a:endParaRPr lang="en-GB" dirty="0">
              <a:latin typeface="Comic Sans MS" panose="030F0702030302020204" pitchFamily="66" charset="0"/>
            </a:endParaRPr>
          </a:p>
          <a:p>
            <a:r>
              <a:rPr lang="en-GB" dirty="0">
                <a:latin typeface="Comic Sans MS" panose="030F0702030302020204" pitchFamily="66" charset="0"/>
              </a:rPr>
              <a:t>                             Our aim is for every child to leave our school with positive attitudes towards physical activity, </a:t>
            </a:r>
          </a:p>
          <a:p>
            <a:r>
              <a:rPr lang="en-GB" dirty="0">
                <a:latin typeface="Comic Sans MS" panose="030F0702030302020204" pitchFamily="66" charset="0"/>
              </a:rPr>
              <a:t>                             an appreciation of the benefits of an active lifestyle and the confidence to participate in sport </a:t>
            </a:r>
          </a:p>
          <a:p>
            <a:r>
              <a:rPr lang="en-GB" dirty="0">
                <a:latin typeface="Comic Sans MS" panose="030F0702030302020204" pitchFamily="66" charset="0"/>
              </a:rPr>
              <a:t>                             both within school and beyond. We strive to provide opportunities for every child to </a:t>
            </a:r>
            <a:r>
              <a:rPr lang="en-GB" b="1" dirty="0">
                <a:latin typeface="Comic Sans MS" panose="030F0702030302020204" pitchFamily="66" charset="0"/>
              </a:rPr>
              <a:t>be active, </a:t>
            </a:r>
          </a:p>
          <a:p>
            <a:r>
              <a:rPr lang="en-GB" b="1" dirty="0">
                <a:latin typeface="Comic Sans MS" panose="030F0702030302020204" pitchFamily="66" charset="0"/>
              </a:rPr>
              <a:t>                                  have fun, challenge themselves and discover what they enjoy</a:t>
            </a:r>
            <a:r>
              <a:rPr lang="en-GB" dirty="0">
                <a:latin typeface="Comic Sans MS" panose="030F0702030302020204" pitchFamily="66" charset="0"/>
              </a:rPr>
              <a:t>.</a:t>
            </a:r>
          </a:p>
        </p:txBody>
      </p:sp>
    </p:spTree>
    <p:extLst>
      <p:ext uri="{BB962C8B-B14F-4D97-AF65-F5344CB8AC3E}">
        <p14:creationId xmlns:p14="http://schemas.microsoft.com/office/powerpoint/2010/main" val="36233930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p:nvPr/>
        </p:nvSpPr>
        <p:spPr>
          <a:xfrm>
            <a:off x="2687865" y="96769"/>
            <a:ext cx="567210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sng" strike="noStrike" cap="none" dirty="0">
                <a:solidFill>
                  <a:schemeClr val="dk1"/>
                </a:solidFill>
                <a:latin typeface="Comic Sans MS"/>
                <a:ea typeface="Comic Sans MS"/>
                <a:cs typeface="Comic Sans MS"/>
                <a:sym typeface="Comic Sans MS"/>
              </a:rPr>
              <a:t>Extra Curricular Activities</a:t>
            </a:r>
            <a:endParaRPr sz="2800" b="0" i="0" u="sng" strike="noStrike" cap="none" dirty="0">
              <a:solidFill>
                <a:schemeClr val="dk1"/>
              </a:solidFill>
              <a:latin typeface="Corsiva"/>
              <a:ea typeface="Corsiva"/>
              <a:cs typeface="Corsiva"/>
              <a:sym typeface="Corsiva"/>
            </a:endParaRPr>
          </a:p>
        </p:txBody>
      </p:sp>
      <p:sp>
        <p:nvSpPr>
          <p:cNvPr id="250" name="Google Shape;250;p16"/>
          <p:cNvSpPr txBox="1"/>
          <p:nvPr/>
        </p:nvSpPr>
        <p:spPr>
          <a:xfrm>
            <a:off x="8144798" y="738151"/>
            <a:ext cx="2927350" cy="2910981"/>
          </a:xfrm>
          <a:prstGeom prst="rect">
            <a:avLst/>
          </a:prstGeom>
          <a:noFill/>
          <a:ln w="9525"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omic Sans MS"/>
              <a:buNone/>
            </a:pPr>
            <a:r>
              <a:rPr lang="en-GB" sz="1800" b="1" i="0" u="sng" strike="noStrike" cap="none" dirty="0">
                <a:solidFill>
                  <a:schemeClr val="dk1"/>
                </a:solidFill>
                <a:latin typeface="Comic Sans MS"/>
                <a:ea typeface="Comic Sans MS"/>
                <a:cs typeface="Comic Sans MS"/>
                <a:sym typeface="Comic Sans MS"/>
              </a:rPr>
              <a:t>INFORMATION TECHNOLOGY (I.T.)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200"/>
              <a:buFont typeface="Times New Roman"/>
              <a:buNone/>
            </a:pPr>
            <a:r>
              <a:rPr lang="en-GB" b="0" i="0" u="none" strike="noStrike" cap="none" dirty="0">
                <a:solidFill>
                  <a:schemeClr val="dk1"/>
                </a:solidFill>
                <a:latin typeface="Comic Sans MS" panose="030F0702030302020204" pitchFamily="66" charset="0"/>
                <a:ea typeface="Times New Roman"/>
                <a:cs typeface="Times New Roman"/>
                <a:sym typeface="Times New Roman"/>
              </a:rPr>
              <a:t>The I.T. club meets on a timetabled basis. It is open to all children in Year 6. The children are given the opportunity to learn new I.T. skills and to develop existing skills. The children produce many useful documents for the school, which include newsletters and programmes for concerts.</a:t>
            </a:r>
            <a:endParaRPr b="0" i="0" u="none" strike="noStrike" cap="none" dirty="0">
              <a:solidFill>
                <a:srgbClr val="000000"/>
              </a:solidFill>
              <a:latin typeface="Comic Sans MS" panose="030F0702030302020204" pitchFamily="66" charset="0"/>
              <a:sym typeface="Arial"/>
            </a:endParaRPr>
          </a:p>
          <a:p>
            <a:pPr marL="0" marR="0" lvl="0" indent="0" algn="l" rtl="0">
              <a:lnSpc>
                <a:spcPct val="100000"/>
              </a:lnSpc>
              <a:spcBef>
                <a:spcPts val="0"/>
              </a:spcBef>
              <a:spcAft>
                <a:spcPts val="0"/>
              </a:spcAft>
              <a:buClr>
                <a:schemeClr val="dk1"/>
              </a:buClr>
              <a:buSzPts val="1100"/>
              <a:buFont typeface="Calibri"/>
              <a:buNone/>
            </a:pPr>
            <a:endParaRPr sz="1100" b="0" i="0" u="none" strike="noStrike" cap="none" dirty="0">
              <a:solidFill>
                <a:schemeClr val="dk1"/>
              </a:solidFill>
              <a:latin typeface="Times New Roman"/>
              <a:ea typeface="Times New Roman"/>
              <a:cs typeface="Times New Roman"/>
              <a:sym typeface="Times New Roman"/>
            </a:endParaRPr>
          </a:p>
          <a:p>
            <a:pPr marL="0" marR="0" lvl="0" indent="0" algn="l" rtl="0">
              <a:lnSpc>
                <a:spcPct val="100000"/>
              </a:lnSpc>
              <a:spcBef>
                <a:spcPts val="800"/>
              </a:spcBef>
              <a:spcAft>
                <a:spcPts val="0"/>
              </a:spcAft>
              <a:buClr>
                <a:schemeClr val="dk1"/>
              </a:buClr>
              <a:buSzPts val="1800"/>
              <a:buFont typeface="Calibri"/>
              <a:buNone/>
            </a:pPr>
            <a:endParaRPr sz="1800" b="0" i="0" u="none" strike="noStrike" cap="none" dirty="0">
              <a:solidFill>
                <a:schemeClr val="dk1"/>
              </a:solidFill>
              <a:latin typeface="Arial"/>
              <a:ea typeface="Arial"/>
              <a:cs typeface="Arial"/>
              <a:sym typeface="Arial"/>
            </a:endParaRPr>
          </a:p>
        </p:txBody>
      </p:sp>
      <p:sp>
        <p:nvSpPr>
          <p:cNvPr id="251" name="Google Shape;251;p16"/>
          <p:cNvSpPr txBox="1"/>
          <p:nvPr/>
        </p:nvSpPr>
        <p:spPr>
          <a:xfrm>
            <a:off x="162519" y="777928"/>
            <a:ext cx="3885811" cy="816138"/>
          </a:xfrm>
          <a:prstGeom prst="rect">
            <a:avLst/>
          </a:prstGeom>
          <a:noFill/>
          <a:ln w="9525"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omic Sans MS"/>
              <a:buNone/>
            </a:pPr>
            <a:r>
              <a:rPr lang="en-GB" sz="1800" b="1" i="0" u="sng" strike="noStrike" cap="none" dirty="0">
                <a:solidFill>
                  <a:schemeClr val="dk1"/>
                </a:solidFill>
                <a:latin typeface="Comic Sans MS"/>
                <a:ea typeface="Comic Sans MS"/>
                <a:cs typeface="Comic Sans MS"/>
                <a:sym typeface="Comic Sans MS"/>
              </a:rPr>
              <a:t>GARDENING CLUB</a:t>
            </a:r>
            <a:endParaRPr sz="1800" b="1" i="0" u="sng" strike="noStrike" cap="none" dirty="0">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chemeClr val="dk1"/>
              </a:buClr>
              <a:buSzPts val="1200"/>
              <a:buFont typeface="Times New Roman"/>
              <a:buNone/>
            </a:pPr>
            <a:r>
              <a:rPr lang="en-GB" dirty="0">
                <a:solidFill>
                  <a:schemeClr val="dk1"/>
                </a:solidFill>
                <a:latin typeface="Comic Sans MS" panose="030F0702030302020204" pitchFamily="66" charset="0"/>
                <a:ea typeface="Times New Roman"/>
                <a:cs typeface="Times New Roman"/>
                <a:sym typeface="Times New Roman"/>
              </a:rPr>
              <a:t>P</a:t>
            </a:r>
            <a:r>
              <a:rPr lang="en-GB" b="0" i="0" u="none" strike="noStrike" cap="none" dirty="0">
                <a:solidFill>
                  <a:schemeClr val="dk1"/>
                </a:solidFill>
                <a:latin typeface="Comic Sans MS" panose="030F0702030302020204" pitchFamily="66" charset="0"/>
                <a:ea typeface="Times New Roman"/>
                <a:cs typeface="Times New Roman"/>
                <a:sym typeface="Times New Roman"/>
              </a:rPr>
              <a:t>upils in Years 1&amp;2 are invited to join this club</a:t>
            </a:r>
            <a:r>
              <a:rPr lang="en-GB" b="0" i="0" u="none" strike="noStrike" cap="none" dirty="0">
                <a:solidFill>
                  <a:schemeClr val="dk1"/>
                </a:solidFill>
                <a:latin typeface="Times New Roman"/>
                <a:ea typeface="Times New Roman"/>
                <a:cs typeface="Times New Roman"/>
                <a:sym typeface="Times New Roman"/>
              </a:rPr>
              <a:t>.</a:t>
            </a:r>
            <a:endParaRPr b="0" i="0" u="none" strike="noStrike" cap="none" dirty="0">
              <a:solidFill>
                <a:schemeClr val="dk1"/>
              </a:solidFill>
              <a:latin typeface="Arial"/>
              <a:ea typeface="Arial"/>
              <a:cs typeface="Arial"/>
              <a:sym typeface="Arial"/>
            </a:endParaRPr>
          </a:p>
        </p:txBody>
      </p:sp>
      <p:sp>
        <p:nvSpPr>
          <p:cNvPr id="254" name="Google Shape;254;p16"/>
          <p:cNvSpPr txBox="1"/>
          <p:nvPr/>
        </p:nvSpPr>
        <p:spPr>
          <a:xfrm>
            <a:off x="4047203" y="2002829"/>
            <a:ext cx="2927350" cy="1196913"/>
          </a:xfrm>
          <a:prstGeom prst="rect">
            <a:avLst/>
          </a:prstGeom>
          <a:noFill/>
          <a:ln w="9525"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600"/>
              <a:buFont typeface="Comic Sans MS"/>
              <a:buNone/>
            </a:pPr>
            <a:r>
              <a:rPr lang="en-GB" sz="1800" b="1" i="0" u="sng" strike="noStrike" cap="none" dirty="0">
                <a:solidFill>
                  <a:schemeClr val="dk1"/>
                </a:solidFill>
                <a:latin typeface="Comic Sans MS"/>
                <a:ea typeface="Comic Sans MS"/>
                <a:cs typeface="Comic Sans MS"/>
                <a:sym typeface="Comic Sans MS"/>
              </a:rPr>
              <a:t>CLWB CYMRAEG</a:t>
            </a:r>
          </a:p>
          <a:p>
            <a:pPr marL="0" marR="0" lvl="0" indent="0" algn="l" rtl="0">
              <a:lnSpc>
                <a:spcPct val="100000"/>
              </a:lnSpc>
              <a:spcBef>
                <a:spcPts val="0"/>
              </a:spcBef>
              <a:spcAft>
                <a:spcPts val="0"/>
              </a:spcAft>
              <a:buClr>
                <a:schemeClr val="dk1"/>
              </a:buClr>
              <a:buSzPts val="1600"/>
              <a:buFont typeface="Comic Sans MS"/>
              <a:buNone/>
            </a:pPr>
            <a:r>
              <a:rPr lang="en-GB" i="0" strike="noStrike" cap="none" dirty="0">
                <a:solidFill>
                  <a:srgbClr val="000000"/>
                </a:solidFill>
                <a:latin typeface="Comic Sans MS" panose="030F0702030302020204" pitchFamily="66" charset="0"/>
                <a:sym typeface="Arial"/>
              </a:rPr>
              <a:t>Children in Years 1 - 6 are invited to </a:t>
            </a:r>
            <a:r>
              <a:rPr lang="en-GB" i="0" strike="noStrike" cap="none" dirty="0" err="1">
                <a:solidFill>
                  <a:srgbClr val="000000"/>
                </a:solidFill>
                <a:latin typeface="Comic Sans MS" panose="030F0702030302020204" pitchFamily="66" charset="0"/>
                <a:sym typeface="Arial"/>
              </a:rPr>
              <a:t>Clwb</a:t>
            </a:r>
            <a:r>
              <a:rPr lang="en-GB" i="0" strike="noStrike" cap="none" dirty="0">
                <a:solidFill>
                  <a:srgbClr val="000000"/>
                </a:solidFill>
                <a:latin typeface="Comic Sans MS" panose="030F0702030302020204" pitchFamily="66" charset="0"/>
                <a:sym typeface="Arial"/>
              </a:rPr>
              <a:t> Cymraeg in order to develop their Welsh language skills.</a:t>
            </a:r>
            <a:endParaRPr i="0" strike="noStrike" cap="none" dirty="0">
              <a:solidFill>
                <a:srgbClr val="000000"/>
              </a:solidFill>
              <a:latin typeface="Comic Sans MS" panose="030F0702030302020204" pitchFamily="66" charset="0"/>
              <a:sym typeface="Arial"/>
            </a:endParaRPr>
          </a:p>
        </p:txBody>
      </p:sp>
      <p:sp>
        <p:nvSpPr>
          <p:cNvPr id="255" name="Google Shape;255;p16"/>
          <p:cNvSpPr txBox="1"/>
          <p:nvPr/>
        </p:nvSpPr>
        <p:spPr>
          <a:xfrm>
            <a:off x="349933" y="3077460"/>
            <a:ext cx="3289200" cy="1669036"/>
          </a:xfrm>
          <a:prstGeom prst="rect">
            <a:avLst/>
          </a:prstGeom>
          <a:noFill/>
          <a:ln w="9525"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omic Sans MS"/>
              <a:buNone/>
            </a:pPr>
            <a:r>
              <a:rPr lang="en-GB" sz="1800" b="1" i="0" u="sng" strike="noStrike" cap="none" dirty="0">
                <a:solidFill>
                  <a:schemeClr val="dk1"/>
                </a:solidFill>
                <a:latin typeface="Comic Sans MS"/>
                <a:ea typeface="Comic Sans MS"/>
                <a:cs typeface="Comic Sans MS"/>
                <a:sym typeface="Comic Sans MS"/>
              </a:rPr>
              <a:t>PIGGY BANK SAVINGS CLUB</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200"/>
              <a:buFont typeface="Times New Roman"/>
              <a:buNone/>
            </a:pPr>
            <a:r>
              <a:rPr lang="en-GB" i="0" u="none" strike="noStrike" cap="none" dirty="0">
                <a:solidFill>
                  <a:schemeClr val="dk1"/>
                </a:solidFill>
                <a:latin typeface="Comic Sans MS" panose="030F0702030302020204" pitchFamily="66" charset="0"/>
                <a:ea typeface="Times New Roman"/>
                <a:cs typeface="Times New Roman"/>
                <a:sym typeface="Times New Roman"/>
              </a:rPr>
              <a:t>In partnership with Brecon and district credit union we have a schools savings scheme for pupils based in Golwg Y Cwm on a Wednesday. </a:t>
            </a:r>
            <a:endParaRPr i="0" u="none" strike="noStrike" cap="none" dirty="0">
              <a:solidFill>
                <a:schemeClr val="dk1"/>
              </a:solidFill>
              <a:latin typeface="Comic Sans MS" panose="030F0702030302020204" pitchFamily="66" charset="0"/>
              <a:sym typeface="Arial"/>
            </a:endParaRPr>
          </a:p>
        </p:txBody>
      </p:sp>
      <p:sp>
        <p:nvSpPr>
          <p:cNvPr id="256" name="Google Shape;256;p16"/>
          <p:cNvSpPr txBox="1"/>
          <p:nvPr/>
        </p:nvSpPr>
        <p:spPr>
          <a:xfrm>
            <a:off x="2105424" y="4836973"/>
            <a:ext cx="7056900" cy="1428900"/>
          </a:xfrm>
          <a:prstGeom prst="rect">
            <a:avLst/>
          </a:prstGeom>
          <a:noFill/>
          <a:ln w="9525"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omic Sans MS"/>
              <a:buNone/>
            </a:pPr>
            <a:r>
              <a:rPr lang="en-GB" sz="1800" b="1" i="0" u="sng" strike="noStrike" cap="none" dirty="0">
                <a:solidFill>
                  <a:schemeClr val="dk1"/>
                </a:solidFill>
                <a:latin typeface="Comic Sans MS"/>
                <a:ea typeface="Comic Sans MS"/>
                <a:cs typeface="Comic Sans MS"/>
                <a:sym typeface="Comic Sans MS"/>
              </a:rPr>
              <a:t>VISITS AND EXCURSIONS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Times New Roman"/>
              <a:buNone/>
            </a:pPr>
            <a:r>
              <a:rPr lang="en-GB" sz="1300" b="0" i="0" u="none" strike="noStrike" cap="none" dirty="0">
                <a:solidFill>
                  <a:schemeClr val="dk1"/>
                </a:solidFill>
                <a:latin typeface="Comic Sans MS" panose="030F0702030302020204" pitchFamily="66" charset="0"/>
                <a:ea typeface="Times New Roman"/>
                <a:cs typeface="Times New Roman"/>
                <a:sym typeface="Times New Roman"/>
              </a:rPr>
              <a:t>Throughout the year, children have opportunities to visit the theatre and places of interest to support the work done in the Curriculum. Pupils in Year 4/5 have the opportunity to develop their Outdoor Education skills </a:t>
            </a:r>
            <a:r>
              <a:rPr lang="en-GB" sz="1300" b="0" i="0" u="none" strike="noStrike" cap="none" dirty="0" err="1">
                <a:solidFill>
                  <a:schemeClr val="dk1"/>
                </a:solidFill>
                <a:latin typeface="Comic Sans MS" panose="030F0702030302020204" pitchFamily="66" charset="0"/>
                <a:ea typeface="Times New Roman"/>
                <a:cs typeface="Times New Roman"/>
                <a:sym typeface="Times New Roman"/>
              </a:rPr>
              <a:t>inThe</a:t>
            </a:r>
            <a:r>
              <a:rPr lang="en-GB" sz="1300" b="0" i="0" u="none" strike="noStrike" cap="none" dirty="0">
                <a:solidFill>
                  <a:schemeClr val="dk1"/>
                </a:solidFill>
                <a:latin typeface="Comic Sans MS" panose="030F0702030302020204" pitchFamily="66" charset="0"/>
                <a:ea typeface="Times New Roman"/>
                <a:cs typeface="Times New Roman"/>
                <a:sym typeface="Times New Roman"/>
              </a:rPr>
              <a:t> Summit Centre, and pupils in Year 6 visit </a:t>
            </a:r>
            <a:r>
              <a:rPr lang="en-GB" sz="1300" b="0" i="0" u="none" strike="noStrike" cap="none" dirty="0" err="1">
                <a:solidFill>
                  <a:schemeClr val="dk1"/>
                </a:solidFill>
                <a:latin typeface="Comic Sans MS" panose="030F0702030302020204" pitchFamily="66" charset="0"/>
                <a:ea typeface="Times New Roman"/>
                <a:cs typeface="Times New Roman"/>
                <a:sym typeface="Times New Roman"/>
              </a:rPr>
              <a:t>Llangrannog</a:t>
            </a:r>
            <a:r>
              <a:rPr lang="en-GB" sz="1300" b="0" i="0" u="none" strike="noStrike" cap="none" dirty="0">
                <a:solidFill>
                  <a:schemeClr val="dk1"/>
                </a:solidFill>
                <a:latin typeface="Comic Sans MS" panose="030F0702030302020204" pitchFamily="66" charset="0"/>
                <a:ea typeface="Times New Roman"/>
                <a:cs typeface="Times New Roman"/>
                <a:sym typeface="Times New Roman"/>
              </a:rPr>
              <a:t>.</a:t>
            </a:r>
            <a:endParaRPr sz="1900" b="0" i="0" u="none" strike="noStrike" cap="none" dirty="0">
              <a:solidFill>
                <a:schemeClr val="dk1"/>
              </a:solidFill>
              <a:latin typeface="Comic Sans MS" panose="030F0702030302020204" pitchFamily="66" charset="0"/>
              <a:sym typeface="Arial"/>
            </a:endParaRPr>
          </a:p>
        </p:txBody>
      </p:sp>
      <p:sp>
        <p:nvSpPr>
          <p:cNvPr id="257" name="Google Shape;257;p16"/>
          <p:cNvSpPr txBox="1"/>
          <p:nvPr/>
        </p:nvSpPr>
        <p:spPr>
          <a:xfrm>
            <a:off x="7890798" y="3831006"/>
            <a:ext cx="3827577" cy="915814"/>
          </a:xfrm>
          <a:prstGeom prst="rect">
            <a:avLst/>
          </a:prstGeom>
          <a:noFill/>
          <a:ln w="9525"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omic Sans MS"/>
              <a:buNone/>
            </a:pPr>
            <a:r>
              <a:rPr lang="en-GB" sz="1800" b="1" i="0" u="sng" strike="noStrike" cap="none" dirty="0">
                <a:solidFill>
                  <a:schemeClr val="dk1"/>
                </a:solidFill>
                <a:latin typeface="Comic Sans MS"/>
                <a:ea typeface="Comic Sans MS"/>
                <a:cs typeface="Comic Sans MS"/>
                <a:sym typeface="Comic Sans MS"/>
              </a:rPr>
              <a:t>BIG BOOK LIBRARY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200"/>
              <a:buFont typeface="Comic Sans MS"/>
              <a:buNone/>
            </a:pPr>
            <a:r>
              <a:rPr lang="en-GB" b="0" i="0" u="none" strike="noStrike" cap="none" dirty="0">
                <a:solidFill>
                  <a:schemeClr val="dk1"/>
                </a:solidFill>
                <a:latin typeface="Comic Sans MS"/>
                <a:ea typeface="Comic Sans MS"/>
                <a:cs typeface="Comic Sans MS"/>
                <a:sym typeface="Comic Sans MS"/>
              </a:rPr>
              <a:t>The library is open for families to attend on a </a:t>
            </a:r>
            <a:r>
              <a:rPr lang="en-GB" dirty="0">
                <a:solidFill>
                  <a:schemeClr val="dk1"/>
                </a:solidFill>
                <a:latin typeface="Comic Sans MS"/>
                <a:ea typeface="Comic Sans MS"/>
                <a:cs typeface="Comic Sans MS"/>
                <a:sym typeface="Comic Sans MS"/>
              </a:rPr>
              <a:t>Wednesday</a:t>
            </a:r>
            <a:r>
              <a:rPr lang="en-GB" b="0" i="0" u="none" strike="noStrike" cap="none" dirty="0">
                <a:solidFill>
                  <a:schemeClr val="dk1"/>
                </a:solidFill>
                <a:latin typeface="Comic Sans MS"/>
                <a:ea typeface="Comic Sans MS"/>
                <a:cs typeface="Comic Sans MS"/>
                <a:sym typeface="Comic Sans MS"/>
              </a:rPr>
              <a:t> afternoon 3:15 – 4pm.</a:t>
            </a:r>
            <a:endParaRPr dirty="0"/>
          </a:p>
          <a:p>
            <a:pPr marL="0" marR="0" lvl="0" indent="0" algn="l" rtl="0">
              <a:lnSpc>
                <a:spcPct val="100000"/>
              </a:lnSpc>
              <a:spcBef>
                <a:spcPts val="800"/>
              </a:spcBef>
              <a:spcAft>
                <a:spcPts val="0"/>
              </a:spcAft>
              <a:buClr>
                <a:schemeClr val="dk1"/>
              </a:buClr>
              <a:buSzPts val="1200"/>
              <a:buFont typeface="Comic Sans MS"/>
              <a:buNone/>
            </a:pPr>
            <a:endParaRPr sz="1800" b="0" i="0" u="none" strike="noStrike" cap="none" dirty="0">
              <a:solidFill>
                <a:schemeClr val="dk1"/>
              </a:solidFill>
              <a:latin typeface="Arial"/>
              <a:ea typeface="Arial"/>
              <a:cs typeface="Arial"/>
              <a:sym typeface="Arial"/>
            </a:endParaRPr>
          </a:p>
        </p:txBody>
      </p:sp>
      <p:sp>
        <p:nvSpPr>
          <p:cNvPr id="258" name="Google Shape;258;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18</a:t>
            </a:fld>
            <a:endParaRPr/>
          </a:p>
        </p:txBody>
      </p:sp>
      <p:sp>
        <p:nvSpPr>
          <p:cNvPr id="13" name="Google Shape;255;p16">
            <a:extLst>
              <a:ext uri="{FF2B5EF4-FFF2-40B4-BE49-F238E27FC236}">
                <a16:creationId xmlns:a16="http://schemas.microsoft.com/office/drawing/2014/main" id="{0C679EAB-FCF3-4906-8182-DECE618A0151}"/>
              </a:ext>
            </a:extLst>
          </p:cNvPr>
          <p:cNvSpPr txBox="1"/>
          <p:nvPr/>
        </p:nvSpPr>
        <p:spPr>
          <a:xfrm>
            <a:off x="349933" y="1749288"/>
            <a:ext cx="3107267" cy="852027"/>
          </a:xfrm>
          <a:prstGeom prst="rect">
            <a:avLst/>
          </a:prstGeom>
          <a:noFill/>
          <a:ln w="9525"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omic Sans MS"/>
              <a:buNone/>
            </a:pPr>
            <a:r>
              <a:rPr lang="en-GB" sz="1800" b="1" u="sng" dirty="0">
                <a:solidFill>
                  <a:schemeClr val="dk1"/>
                </a:solidFill>
                <a:latin typeface="Comic Sans MS"/>
                <a:sym typeface="Comic Sans MS"/>
              </a:rPr>
              <a:t>CHOIR</a:t>
            </a:r>
          </a:p>
          <a:p>
            <a:pPr marL="0" marR="0" lvl="0" indent="0" algn="ctr" rtl="0">
              <a:lnSpc>
                <a:spcPct val="100000"/>
              </a:lnSpc>
              <a:spcBef>
                <a:spcPts val="0"/>
              </a:spcBef>
              <a:spcAft>
                <a:spcPts val="0"/>
              </a:spcAft>
              <a:buClr>
                <a:schemeClr val="dk1"/>
              </a:buClr>
              <a:buSzPts val="1800"/>
              <a:buFont typeface="Comic Sans MS"/>
              <a:buNone/>
            </a:pPr>
            <a:r>
              <a:rPr lang="en-GB" dirty="0">
                <a:solidFill>
                  <a:schemeClr val="dk1"/>
                </a:solidFill>
                <a:latin typeface="Comic Sans MS" panose="030F0702030302020204" pitchFamily="66" charset="0"/>
                <a:cs typeface="Times New Roman" panose="02020603050405020304" pitchFamily="18" charset="0"/>
                <a:sym typeface="Comic Sans MS"/>
              </a:rPr>
              <a:t>Children in Years 3-6 are invited to attend Choir. </a:t>
            </a:r>
          </a:p>
          <a:p>
            <a:pPr marL="0" marR="0" lvl="0" indent="0" algn="ctr" rtl="0">
              <a:lnSpc>
                <a:spcPct val="100000"/>
              </a:lnSpc>
              <a:spcBef>
                <a:spcPts val="0"/>
              </a:spcBef>
              <a:spcAft>
                <a:spcPts val="0"/>
              </a:spcAft>
              <a:buClr>
                <a:schemeClr val="dk1"/>
              </a:buClr>
              <a:buSzPts val="1800"/>
              <a:buFont typeface="Comic Sans MS"/>
              <a:buNone/>
            </a:pPr>
            <a:endParaRPr sz="1400" b="0" i="0" u="none" strike="noStrike" cap="none" dirty="0">
              <a:solidFill>
                <a:srgbClr val="000000"/>
              </a:solidFill>
              <a:latin typeface="Arial"/>
              <a:ea typeface="Arial"/>
              <a:cs typeface="Arial"/>
              <a:sym typeface="Arial"/>
            </a:endParaRPr>
          </a:p>
        </p:txBody>
      </p:sp>
      <p:sp>
        <p:nvSpPr>
          <p:cNvPr id="14" name="Google Shape;252;p16">
            <a:extLst>
              <a:ext uri="{FF2B5EF4-FFF2-40B4-BE49-F238E27FC236}">
                <a16:creationId xmlns:a16="http://schemas.microsoft.com/office/drawing/2014/main" id="{917D0C8E-C814-4803-90A4-976C8C2328F5}"/>
              </a:ext>
            </a:extLst>
          </p:cNvPr>
          <p:cNvSpPr txBox="1"/>
          <p:nvPr/>
        </p:nvSpPr>
        <p:spPr>
          <a:xfrm>
            <a:off x="3902399" y="3354964"/>
            <a:ext cx="3289200" cy="1326787"/>
          </a:xfrm>
          <a:prstGeom prst="rect">
            <a:avLst/>
          </a:prstGeom>
          <a:noFill/>
          <a:ln w="9525"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omic Sans MS"/>
              <a:buNone/>
            </a:pPr>
            <a:r>
              <a:rPr lang="en-GB" sz="2000" b="1" u="sng" dirty="0">
                <a:solidFill>
                  <a:schemeClr val="dk1"/>
                </a:solidFill>
                <a:latin typeface="Comic Sans MS"/>
                <a:sym typeface="Comic Sans MS"/>
              </a:rPr>
              <a:t>NETBALL/HOCKEY/</a:t>
            </a:r>
          </a:p>
          <a:p>
            <a:pPr marL="0" marR="0" lvl="0" indent="0" algn="ctr" rtl="0">
              <a:lnSpc>
                <a:spcPct val="100000"/>
              </a:lnSpc>
              <a:spcBef>
                <a:spcPts val="0"/>
              </a:spcBef>
              <a:spcAft>
                <a:spcPts val="0"/>
              </a:spcAft>
              <a:buClr>
                <a:schemeClr val="dk1"/>
              </a:buClr>
              <a:buSzPts val="1800"/>
              <a:buFont typeface="Comic Sans MS"/>
              <a:buNone/>
            </a:pPr>
            <a:r>
              <a:rPr lang="en-GB" sz="2000" b="1" u="sng" dirty="0">
                <a:solidFill>
                  <a:schemeClr val="dk1"/>
                </a:solidFill>
                <a:latin typeface="Comic Sans MS"/>
                <a:sym typeface="Comic Sans MS"/>
              </a:rPr>
              <a:t>FOOTBALL/RUGBY</a:t>
            </a:r>
          </a:p>
          <a:p>
            <a:pPr marL="0" marR="0" lvl="0" indent="0" algn="ctr" rtl="0">
              <a:lnSpc>
                <a:spcPct val="100000"/>
              </a:lnSpc>
              <a:spcBef>
                <a:spcPts val="0"/>
              </a:spcBef>
              <a:spcAft>
                <a:spcPts val="0"/>
              </a:spcAft>
              <a:buClr>
                <a:schemeClr val="dk1"/>
              </a:buClr>
              <a:buSzPts val="1800"/>
              <a:buFont typeface="Comic Sans MS"/>
              <a:buNone/>
            </a:pPr>
            <a:r>
              <a:rPr lang="en-GB" sz="1400" dirty="0">
                <a:solidFill>
                  <a:schemeClr val="dk1"/>
                </a:solidFill>
                <a:latin typeface="Comic Sans MS" panose="030F0702030302020204" pitchFamily="66" charset="0"/>
                <a:cs typeface="Times New Roman" panose="02020603050405020304" pitchFamily="18" charset="0"/>
                <a:sym typeface="Comic Sans MS"/>
              </a:rPr>
              <a:t>Sports clubs are run on a rota basis throughout th</a:t>
            </a:r>
            <a:r>
              <a:rPr lang="en-GB" dirty="0">
                <a:solidFill>
                  <a:schemeClr val="dk1"/>
                </a:solidFill>
                <a:latin typeface="Comic Sans MS" panose="030F0702030302020204" pitchFamily="66" charset="0"/>
                <a:cs typeface="Times New Roman" panose="02020603050405020304" pitchFamily="18" charset="0"/>
                <a:sym typeface="Comic Sans MS"/>
              </a:rPr>
              <a:t>e year for children in Years 3-6.</a:t>
            </a:r>
            <a:endParaRPr lang="en-GB" sz="1400" dirty="0">
              <a:solidFill>
                <a:schemeClr val="dk1"/>
              </a:solidFill>
              <a:latin typeface="Comic Sans MS" panose="030F0702030302020204" pitchFamily="66" charset="0"/>
              <a:cs typeface="Times New Roman" panose="02020603050405020304" pitchFamily="18" charset="0"/>
              <a:sym typeface="Comic Sans MS"/>
            </a:endParaRPr>
          </a:p>
        </p:txBody>
      </p:sp>
      <p:sp>
        <p:nvSpPr>
          <p:cNvPr id="15" name="Google Shape;255;p16">
            <a:extLst>
              <a:ext uri="{FF2B5EF4-FFF2-40B4-BE49-F238E27FC236}">
                <a16:creationId xmlns:a16="http://schemas.microsoft.com/office/drawing/2014/main" id="{94F10C67-BBC1-4F3F-9395-3BB052AA5AE3}"/>
              </a:ext>
            </a:extLst>
          </p:cNvPr>
          <p:cNvSpPr txBox="1"/>
          <p:nvPr/>
        </p:nvSpPr>
        <p:spPr>
          <a:xfrm>
            <a:off x="4247366" y="813613"/>
            <a:ext cx="3107267" cy="852027"/>
          </a:xfrm>
          <a:prstGeom prst="rect">
            <a:avLst/>
          </a:prstGeom>
          <a:noFill/>
          <a:ln w="9525"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omic Sans MS"/>
              <a:buNone/>
            </a:pPr>
            <a:r>
              <a:rPr lang="en-GB" sz="1800" b="1" u="sng" dirty="0">
                <a:solidFill>
                  <a:schemeClr val="dk1"/>
                </a:solidFill>
                <a:latin typeface="Comic Sans MS"/>
                <a:sym typeface="Comic Sans MS"/>
              </a:rPr>
              <a:t>READING CLUB</a:t>
            </a:r>
          </a:p>
          <a:p>
            <a:pPr marL="0" marR="0" lvl="0" indent="0" algn="ctr" rtl="0">
              <a:lnSpc>
                <a:spcPct val="100000"/>
              </a:lnSpc>
              <a:spcBef>
                <a:spcPts val="0"/>
              </a:spcBef>
              <a:spcAft>
                <a:spcPts val="0"/>
              </a:spcAft>
              <a:buClr>
                <a:schemeClr val="dk1"/>
              </a:buClr>
              <a:buSzPts val="1800"/>
              <a:buFont typeface="Comic Sans MS"/>
              <a:buNone/>
            </a:pPr>
            <a:r>
              <a:rPr lang="en-GB" dirty="0">
                <a:solidFill>
                  <a:schemeClr val="dk1"/>
                </a:solidFill>
                <a:latin typeface="Comic Sans MS" panose="030F0702030302020204" pitchFamily="66" charset="0"/>
                <a:cs typeface="Times New Roman" panose="02020603050405020304" pitchFamily="18" charset="0"/>
                <a:sym typeface="Comic Sans MS"/>
              </a:rPr>
              <a:t>Children in Years 3-6 are invited to attend Reading Club.</a:t>
            </a:r>
          </a:p>
          <a:p>
            <a:pPr marL="0" marR="0" lvl="0" indent="0" algn="ctr" rtl="0">
              <a:lnSpc>
                <a:spcPct val="100000"/>
              </a:lnSpc>
              <a:spcBef>
                <a:spcPts val="0"/>
              </a:spcBef>
              <a:spcAft>
                <a:spcPts val="0"/>
              </a:spcAft>
              <a:buClr>
                <a:schemeClr val="dk1"/>
              </a:buClr>
              <a:buSzPts val="1800"/>
              <a:buFont typeface="Comic Sans MS"/>
              <a:buNone/>
            </a:pPr>
            <a:endParaRPr sz="1400" b="0" i="0" u="none" strike="noStrike" cap="none" dirty="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17"/>
          <p:cNvSpPr txBox="1"/>
          <p:nvPr/>
        </p:nvSpPr>
        <p:spPr>
          <a:xfrm>
            <a:off x="695400" y="692696"/>
            <a:ext cx="10945216" cy="1821904"/>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omic Sans MS"/>
              <a:buNone/>
            </a:pPr>
            <a:r>
              <a:rPr lang="en-GB" sz="1600" b="0" i="0" u="none" strike="noStrike" cap="none">
                <a:solidFill>
                  <a:schemeClr val="dk1"/>
                </a:solidFill>
                <a:latin typeface="Comic Sans MS"/>
                <a:ea typeface="Comic Sans MS"/>
                <a:cs typeface="Comic Sans MS"/>
                <a:sym typeface="Comic Sans MS"/>
              </a:rPr>
              <a:t>Collective worship takes place on a daily basis.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600"/>
              <a:buFont typeface="Comic Sans MS"/>
              <a:buNone/>
            </a:pPr>
            <a:r>
              <a:rPr lang="en-GB" sz="1600" b="0" i="0" u="none" strike="noStrike" cap="none">
                <a:solidFill>
                  <a:schemeClr val="dk1"/>
                </a:solidFill>
                <a:latin typeface="Comic Sans MS"/>
                <a:ea typeface="Comic Sans MS"/>
                <a:cs typeface="Comic Sans MS"/>
                <a:sym typeface="Comic Sans MS"/>
              </a:rPr>
              <a:t>Whole school assemblies take place on a Monday, Tuesday and Friday. </a:t>
            </a:r>
            <a:r>
              <a:rPr lang="en-GB" sz="1600">
                <a:solidFill>
                  <a:schemeClr val="dk1"/>
                </a:solidFill>
                <a:latin typeface="Comic Sans MS"/>
                <a:ea typeface="Comic Sans MS"/>
                <a:cs typeface="Comic Sans MS"/>
                <a:sym typeface="Comic Sans MS"/>
              </a:rPr>
              <a:t>Wednesday</a:t>
            </a:r>
            <a:r>
              <a:rPr lang="en-GB" sz="1600" b="0" i="0" u="none" strike="noStrike" cap="none">
                <a:solidFill>
                  <a:schemeClr val="dk1"/>
                </a:solidFill>
                <a:latin typeface="Comic Sans MS"/>
                <a:ea typeface="Comic Sans MS"/>
                <a:cs typeface="Comic Sans MS"/>
                <a:sym typeface="Comic Sans MS"/>
              </a:rPr>
              <a:t> and Thursday assemblies are class based assemblies.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600"/>
              <a:buFont typeface="Comic Sans MS"/>
              <a:buNone/>
            </a:pPr>
            <a:r>
              <a:rPr lang="en-GB" sz="1600" b="0" i="1" u="none" strike="noStrike" cap="none">
                <a:solidFill>
                  <a:schemeClr val="dk1"/>
                </a:solidFill>
                <a:latin typeface="Comic Sans MS"/>
                <a:ea typeface="Comic Sans MS"/>
                <a:cs typeface="Comic Sans MS"/>
                <a:sym typeface="Comic Sans MS"/>
              </a:rPr>
              <a:t>Parents may exercise their rights, under the 1998 Education act, to </a:t>
            </a:r>
            <a:r>
              <a:rPr lang="en-GB" sz="1600" b="0" i="0" u="none" strike="noStrike" cap="none">
                <a:solidFill>
                  <a:schemeClr val="dk1"/>
                </a:solidFill>
                <a:latin typeface="Comic Sans MS"/>
                <a:ea typeface="Comic Sans MS"/>
                <a:cs typeface="Comic Sans MS"/>
                <a:sym typeface="Comic Sans MS"/>
              </a:rPr>
              <a:t>withdraw</a:t>
            </a:r>
            <a:r>
              <a:rPr lang="en-GB" sz="1600" b="0" i="1" u="none" strike="noStrike" cap="none">
                <a:solidFill>
                  <a:schemeClr val="dk1"/>
                </a:solidFill>
                <a:latin typeface="Comic Sans MS"/>
                <a:ea typeface="Comic Sans MS"/>
                <a:cs typeface="Comic Sans MS"/>
                <a:sym typeface="Comic Sans MS"/>
              </a:rPr>
              <a:t> their child from assemblies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800"/>
              </a:spcBef>
              <a:spcAft>
                <a:spcPts val="0"/>
              </a:spcAft>
              <a:buClr>
                <a:schemeClr val="dk1"/>
              </a:buClr>
              <a:buSzPts val="1600"/>
              <a:buFont typeface="Comic Sans MS"/>
              <a:buNone/>
            </a:pPr>
            <a:r>
              <a:rPr lang="en-GB" sz="1600" b="0" i="1" u="none" strike="noStrike" cap="none">
                <a:solidFill>
                  <a:schemeClr val="dk1"/>
                </a:solidFill>
                <a:latin typeface="Comic Sans MS"/>
                <a:ea typeface="Comic Sans MS"/>
                <a:cs typeface="Comic Sans MS"/>
                <a:sym typeface="Comic Sans MS"/>
              </a:rPr>
              <a:t>If you wish to do this, please contact the </a:t>
            </a:r>
            <a:r>
              <a:rPr lang="en-GB" sz="1600" b="0" i="0" u="none" strike="noStrike" cap="none">
                <a:solidFill>
                  <a:schemeClr val="dk1"/>
                </a:solidFill>
                <a:latin typeface="Comic Sans MS"/>
                <a:ea typeface="Comic Sans MS"/>
                <a:cs typeface="Comic Sans MS"/>
                <a:sym typeface="Comic Sans MS"/>
              </a:rPr>
              <a:t>Head teacher</a:t>
            </a:r>
            <a:r>
              <a:rPr lang="en-GB" sz="1600" b="0" i="1" u="none" strike="noStrike" cap="none">
                <a:solidFill>
                  <a:schemeClr val="dk1"/>
                </a:solidFill>
                <a:latin typeface="Comic Sans MS"/>
                <a:ea typeface="Comic Sans MS"/>
                <a:cs typeface="Comic Sans MS"/>
                <a:sym typeface="Comic Sans MS"/>
              </a:rPr>
              <a:t>.</a:t>
            </a:r>
            <a:endParaRPr sz="1600" b="0" i="0" u="none" strike="noStrike" cap="none">
              <a:solidFill>
                <a:schemeClr val="dk1"/>
              </a:solidFill>
              <a:latin typeface="Arial"/>
              <a:ea typeface="Arial"/>
              <a:cs typeface="Arial"/>
              <a:sym typeface="Arial"/>
            </a:endParaRPr>
          </a:p>
        </p:txBody>
      </p:sp>
      <p:sp>
        <p:nvSpPr>
          <p:cNvPr id="264" name="Google Shape;264;p17"/>
          <p:cNvSpPr txBox="1"/>
          <p:nvPr/>
        </p:nvSpPr>
        <p:spPr>
          <a:xfrm>
            <a:off x="1892367" y="2632003"/>
            <a:ext cx="7848900" cy="3530100"/>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600"/>
              <a:buFont typeface="Comic Sans MS"/>
              <a:buNone/>
            </a:pPr>
            <a:r>
              <a:rPr lang="en-GB" sz="1800" b="0" i="0" u="sng" strike="noStrike" cap="none">
                <a:solidFill>
                  <a:schemeClr val="dk1"/>
                </a:solidFill>
                <a:latin typeface="Comic Sans MS"/>
                <a:ea typeface="Comic Sans MS"/>
                <a:cs typeface="Comic Sans MS"/>
                <a:sym typeface="Comic Sans MS"/>
              </a:rPr>
              <a:t>Christmas at Ysgol Golwg Y Cwm.</a:t>
            </a:r>
            <a:endParaRPr sz="1600" b="0" i="0" u="none" strike="noStrike" cap="none">
              <a:solidFill>
                <a:srgbClr val="000000"/>
              </a:solidFill>
              <a:latin typeface="Arial"/>
              <a:ea typeface="Arial"/>
              <a:cs typeface="Arial"/>
              <a:sym typeface="Arial"/>
            </a:endParaRPr>
          </a:p>
          <a:p>
            <a:pPr marL="0" marR="0" lvl="0" indent="0" algn="ctr" rtl="0">
              <a:lnSpc>
                <a:spcPct val="100000"/>
              </a:lnSpc>
              <a:spcBef>
                <a:spcPts val="800"/>
              </a:spcBef>
              <a:spcAft>
                <a:spcPts val="0"/>
              </a:spcAft>
              <a:buClr>
                <a:schemeClr val="dk1"/>
              </a:buClr>
              <a:buSzPts val="1400"/>
              <a:buFont typeface="Comic Sans MS"/>
              <a:buNone/>
            </a:pPr>
            <a:r>
              <a:rPr lang="en-GB" sz="1600" b="0" i="0" u="none" strike="noStrike" cap="none">
                <a:solidFill>
                  <a:schemeClr val="dk1"/>
                </a:solidFill>
                <a:latin typeface="Comic Sans MS"/>
                <a:ea typeface="Comic Sans MS"/>
                <a:cs typeface="Comic Sans MS"/>
                <a:sym typeface="Comic Sans MS"/>
              </a:rPr>
              <a:t>At Christmas time, the school celebrates in a variety of ways:</a:t>
            </a:r>
            <a:endParaRPr sz="16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400"/>
              <a:buFont typeface="Comic Sans MS"/>
              <a:buNone/>
            </a:pPr>
            <a:r>
              <a:rPr lang="en-GB" sz="1600" b="0" i="0" u="none" strike="noStrike" cap="none">
                <a:solidFill>
                  <a:schemeClr val="dk1"/>
                </a:solidFill>
                <a:latin typeface="Comic Sans MS"/>
                <a:ea typeface="Comic Sans MS"/>
                <a:cs typeface="Comic Sans MS"/>
                <a:sym typeface="Comic Sans MS"/>
              </a:rPr>
              <a:t>* Pantomimes/ Musicals</a:t>
            </a:r>
            <a:endParaRPr sz="16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400"/>
              <a:buFont typeface="Comic Sans MS"/>
              <a:buNone/>
            </a:pPr>
            <a:r>
              <a:rPr lang="en-GB" sz="1600" b="0" i="0" u="none" strike="noStrike" cap="none">
                <a:solidFill>
                  <a:schemeClr val="dk1"/>
                </a:solidFill>
                <a:latin typeface="Comic Sans MS"/>
                <a:ea typeface="Comic Sans MS"/>
                <a:cs typeface="Comic Sans MS"/>
                <a:sym typeface="Comic Sans MS"/>
              </a:rPr>
              <a:t>* Nativity or Christian based plays</a:t>
            </a:r>
            <a:endParaRPr sz="16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400"/>
              <a:buFont typeface="Comic Sans MS"/>
              <a:buNone/>
            </a:pPr>
            <a:r>
              <a:rPr lang="en-GB" sz="1600" b="0" i="0" u="none" strike="noStrike" cap="none">
                <a:solidFill>
                  <a:schemeClr val="dk1"/>
                </a:solidFill>
                <a:latin typeface="Comic Sans MS"/>
                <a:ea typeface="Comic Sans MS"/>
                <a:cs typeface="Comic Sans MS"/>
                <a:sym typeface="Comic Sans MS"/>
              </a:rPr>
              <a:t>* Carol services</a:t>
            </a:r>
            <a:endParaRPr sz="16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400"/>
              <a:buFont typeface="Comic Sans MS"/>
              <a:buNone/>
            </a:pPr>
            <a:r>
              <a:rPr lang="en-GB" sz="1600" b="0" i="0" u="none" strike="noStrike" cap="none">
                <a:solidFill>
                  <a:schemeClr val="dk1"/>
                </a:solidFill>
                <a:latin typeface="Comic Sans MS"/>
                <a:ea typeface="Comic Sans MS"/>
                <a:cs typeface="Comic Sans MS"/>
                <a:sym typeface="Comic Sans MS"/>
              </a:rPr>
              <a:t>* Town/ Community singing</a:t>
            </a:r>
            <a:endParaRPr sz="16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400"/>
              <a:buFont typeface="Comic Sans MS"/>
              <a:buNone/>
            </a:pPr>
            <a:r>
              <a:rPr lang="en-GB" sz="1600" b="0" i="0" u="none" strike="noStrike" cap="none">
                <a:solidFill>
                  <a:schemeClr val="dk1"/>
                </a:solidFill>
                <a:latin typeface="Comic Sans MS"/>
                <a:ea typeface="Comic Sans MS"/>
                <a:cs typeface="Comic Sans MS"/>
                <a:sym typeface="Comic Sans MS"/>
              </a:rPr>
              <a:t>* Parties</a:t>
            </a:r>
            <a:endParaRPr sz="16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400"/>
              <a:buFont typeface="Comic Sans MS"/>
              <a:buNone/>
            </a:pPr>
            <a:r>
              <a:rPr lang="en-GB" sz="1600" b="0" i="1" u="none" strike="noStrike" cap="none">
                <a:solidFill>
                  <a:schemeClr val="dk1"/>
                </a:solidFill>
                <a:latin typeface="Comic Sans MS"/>
                <a:ea typeface="Comic Sans MS"/>
                <a:cs typeface="Comic Sans MS"/>
                <a:sym typeface="Comic Sans MS"/>
              </a:rPr>
              <a:t>Parents are informed of the forthcoming events for the festive season and if they wish to withdraw their children from any of the activities they are requested to inform the class teacher or the Head teacher in writing prior to rehearsal times.</a:t>
            </a:r>
            <a:endParaRPr sz="1600" b="0" i="0" u="none" strike="noStrike" cap="none">
              <a:solidFill>
                <a:schemeClr val="dk1"/>
              </a:solidFill>
              <a:latin typeface="Arial"/>
              <a:ea typeface="Arial"/>
              <a:cs typeface="Arial"/>
              <a:sym typeface="Arial"/>
            </a:endParaRPr>
          </a:p>
        </p:txBody>
      </p:sp>
      <p:sp>
        <p:nvSpPr>
          <p:cNvPr id="265" name="Google Shape;265;p17"/>
          <p:cNvSpPr/>
          <p:nvPr/>
        </p:nvSpPr>
        <p:spPr>
          <a:xfrm>
            <a:off x="4331804" y="204390"/>
            <a:ext cx="367240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1" i="0" u="sng" strike="noStrike" cap="none" dirty="0">
                <a:solidFill>
                  <a:schemeClr val="dk1"/>
                </a:solidFill>
                <a:latin typeface="Comic Sans MS"/>
                <a:ea typeface="Comic Sans MS"/>
                <a:cs typeface="Comic Sans MS"/>
                <a:sym typeface="Comic Sans MS"/>
              </a:rPr>
              <a:t>Collective Worship</a:t>
            </a:r>
            <a:endParaRPr sz="2400" b="0" i="0" u="sng" strike="noStrike" cap="none" dirty="0">
              <a:solidFill>
                <a:schemeClr val="dk1"/>
              </a:solidFill>
              <a:latin typeface="Corsiva"/>
              <a:ea typeface="Corsiva"/>
              <a:cs typeface="Corsiva"/>
              <a:sym typeface="Corsiva"/>
            </a:endParaRPr>
          </a:p>
        </p:txBody>
      </p:sp>
      <p:sp>
        <p:nvSpPr>
          <p:cNvPr id="266" name="Google Shape;266;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19</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18"/>
          <p:cNvSpPr txBox="1"/>
          <p:nvPr/>
        </p:nvSpPr>
        <p:spPr>
          <a:xfrm>
            <a:off x="551384" y="692696"/>
            <a:ext cx="11305256" cy="852829"/>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omic Sans MS"/>
              <a:buNone/>
            </a:pPr>
            <a:r>
              <a:rPr lang="en-GB" sz="1600" b="0" i="0" u="none" strike="noStrike" cap="none">
                <a:solidFill>
                  <a:schemeClr val="dk1"/>
                </a:solidFill>
                <a:latin typeface="Comic Sans MS"/>
                <a:ea typeface="Comic Sans MS"/>
                <a:cs typeface="Comic Sans MS"/>
                <a:sym typeface="Comic Sans MS"/>
              </a:rPr>
              <a:t>Promoting children’s learning is one of the main aims of the school. To ensure this process is efficient and effective, assessment plays a large part. It provides a framework in which educational objectives may be set &amp; pupils’ progress charted and expressed. This can then offer a basis for planning the next steps in response to children’s needs.</a:t>
            </a:r>
            <a:endParaRPr sz="1600" b="0" i="0" u="none" strike="noStrike" cap="none">
              <a:solidFill>
                <a:schemeClr val="dk1"/>
              </a:solidFill>
              <a:latin typeface="Comic Sans MS"/>
              <a:ea typeface="Comic Sans MS"/>
              <a:cs typeface="Comic Sans MS"/>
              <a:sym typeface="Comic Sans MS"/>
            </a:endParaRPr>
          </a:p>
        </p:txBody>
      </p:sp>
      <p:sp>
        <p:nvSpPr>
          <p:cNvPr id="272" name="Google Shape;272;p18"/>
          <p:cNvSpPr txBox="1"/>
          <p:nvPr/>
        </p:nvSpPr>
        <p:spPr>
          <a:xfrm>
            <a:off x="543996" y="1665891"/>
            <a:ext cx="11297244" cy="1320658"/>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600"/>
              <a:buFont typeface="Comic Sans MS"/>
              <a:buNone/>
            </a:pPr>
            <a:r>
              <a:rPr lang="en-GB" sz="1600" b="0" i="0" u="none" strike="noStrike" cap="none">
                <a:solidFill>
                  <a:schemeClr val="dk1"/>
                </a:solidFill>
                <a:latin typeface="Comic Sans MS"/>
                <a:ea typeface="Comic Sans MS"/>
                <a:cs typeface="Comic Sans MS"/>
                <a:sym typeface="Comic Sans MS"/>
              </a:rPr>
              <a:t>Parent and child work progress trawls are held each term, where parents and teachers are able to discuss the teaching and learning and progress of pupils and the pupils are able to explain themselves their progress. An Annual report about your child’s progress, in all areas of the curriculum, is also prepared at the end of each Summer term and parents are given the opportunity to respond. Duplicate reports can be obtained for both parents upon official request to the Head teacher. </a:t>
            </a:r>
            <a:endParaRPr sz="1600" b="0" i="0" u="none" strike="noStrike" cap="none">
              <a:solidFill>
                <a:schemeClr val="dk1"/>
              </a:solidFill>
              <a:latin typeface="Arial"/>
              <a:ea typeface="Arial"/>
              <a:cs typeface="Arial"/>
              <a:sym typeface="Arial"/>
            </a:endParaRPr>
          </a:p>
        </p:txBody>
      </p:sp>
      <p:sp>
        <p:nvSpPr>
          <p:cNvPr id="273" name="Google Shape;273;p18"/>
          <p:cNvSpPr txBox="1"/>
          <p:nvPr/>
        </p:nvSpPr>
        <p:spPr>
          <a:xfrm>
            <a:off x="594775" y="3067326"/>
            <a:ext cx="11266200" cy="1320600"/>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omic Sans MS"/>
              <a:buNone/>
            </a:pPr>
            <a:r>
              <a:rPr lang="en-GB" sz="1600" b="0" i="0" u="none" strike="noStrike" cap="none">
                <a:solidFill>
                  <a:schemeClr val="dk1"/>
                </a:solidFill>
                <a:latin typeface="Comic Sans MS"/>
                <a:ea typeface="Comic Sans MS"/>
                <a:cs typeface="Comic Sans MS"/>
                <a:sym typeface="Comic Sans MS"/>
              </a:rPr>
              <a:t>Teachers make day-to-day judgments about children’s progress in order to plan for their progression. Assessment for Learning is an important part of our assessment process. We also use published assessment materials to help monitor children’s progress &amp; development. We undertake a baseline assessment of each child in reception. Children also undertake CATS testing at Year 4; and National Literacy and Numeracy tests are delivered to children in Years 2,3,4,5 and 6 and provide useful information. </a:t>
            </a:r>
            <a:endParaRPr sz="1600" b="0" i="0" u="none" strike="noStrike" cap="none">
              <a:solidFill>
                <a:schemeClr val="dk1"/>
              </a:solidFill>
              <a:latin typeface="Arial"/>
              <a:ea typeface="Arial"/>
              <a:cs typeface="Arial"/>
              <a:sym typeface="Arial"/>
            </a:endParaRPr>
          </a:p>
        </p:txBody>
      </p:sp>
      <p:sp>
        <p:nvSpPr>
          <p:cNvPr id="274" name="Google Shape;274;p18"/>
          <p:cNvSpPr txBox="1"/>
          <p:nvPr/>
        </p:nvSpPr>
        <p:spPr>
          <a:xfrm>
            <a:off x="596863" y="4433775"/>
            <a:ext cx="11262000" cy="758334"/>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omic Sans MS"/>
              <a:buNone/>
            </a:pPr>
            <a:r>
              <a:rPr lang="en-GB" sz="1600" b="0" i="0" u="none" strike="noStrike" cap="none">
                <a:solidFill>
                  <a:schemeClr val="dk1"/>
                </a:solidFill>
                <a:latin typeface="Comic Sans MS"/>
                <a:ea typeface="Comic Sans MS"/>
                <a:cs typeface="Comic Sans MS"/>
                <a:sym typeface="Comic Sans MS"/>
              </a:rPr>
              <a:t>The progression of pupils with Additional Learning Needs is also planned for, through Individual Development Plans. (IDP’s) and Provision Maps. All schools within Powys use the TYFU platform to record and store all information related to ALN . Parents and children are encouraged to be involved in this target-setting process.</a:t>
            </a:r>
            <a:endParaRPr sz="1600" b="0" i="0" u="none" strike="noStrike" cap="none">
              <a:solidFill>
                <a:schemeClr val="dk1"/>
              </a:solidFill>
              <a:latin typeface="Comic Sans MS"/>
              <a:ea typeface="Comic Sans MS"/>
              <a:cs typeface="Comic Sans MS"/>
              <a:sym typeface="Comic Sans MS"/>
            </a:endParaRPr>
          </a:p>
        </p:txBody>
      </p:sp>
      <p:sp>
        <p:nvSpPr>
          <p:cNvPr id="275" name="Google Shape;275;p18"/>
          <p:cNvSpPr txBox="1"/>
          <p:nvPr/>
        </p:nvSpPr>
        <p:spPr>
          <a:xfrm>
            <a:off x="1775525" y="5312477"/>
            <a:ext cx="7920900" cy="1043873"/>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omic Sans MS"/>
              <a:buNone/>
            </a:pPr>
            <a:r>
              <a:rPr lang="en-GB" sz="1600" b="0" i="0" u="none" strike="noStrike" cap="none">
                <a:solidFill>
                  <a:schemeClr val="dk1"/>
                </a:solidFill>
                <a:latin typeface="Comic Sans MS"/>
                <a:ea typeface="Comic Sans MS"/>
                <a:cs typeface="Comic Sans MS"/>
                <a:sym typeface="Comic Sans MS"/>
              </a:rPr>
              <a:t>Parents are always welcome to visit the school to discuss pupils’ education and welfare. It is advised, however, that enquiries are made to check whether the teacher is available at a time convenient for both parties. You can of course contact the Headteacher if you need to discuss any matters urgently.</a:t>
            </a:r>
            <a:endParaRPr sz="1600" b="0" i="0" u="none" strike="noStrike" cap="none">
              <a:solidFill>
                <a:schemeClr val="dk1"/>
              </a:solidFill>
              <a:latin typeface="Arial"/>
              <a:ea typeface="Arial"/>
              <a:cs typeface="Arial"/>
              <a:sym typeface="Arial"/>
            </a:endParaRPr>
          </a:p>
        </p:txBody>
      </p:sp>
      <p:sp>
        <p:nvSpPr>
          <p:cNvPr id="276" name="Google Shape;276;p18"/>
          <p:cNvSpPr/>
          <p:nvPr/>
        </p:nvSpPr>
        <p:spPr>
          <a:xfrm>
            <a:off x="2567608" y="289551"/>
            <a:ext cx="5472608"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1" i="0" u="sng" strike="noStrike" cap="none" dirty="0">
                <a:solidFill>
                  <a:schemeClr val="dk1"/>
                </a:solidFill>
                <a:latin typeface="Comic Sans MS"/>
                <a:ea typeface="Comic Sans MS"/>
                <a:cs typeface="Comic Sans MS"/>
                <a:sym typeface="Comic Sans MS"/>
              </a:rPr>
              <a:t>Assessment and Reporting</a:t>
            </a:r>
            <a:endParaRPr sz="2000" b="1" i="0" u="sng" strike="noStrike" cap="none" dirty="0">
              <a:solidFill>
                <a:schemeClr val="dk1"/>
              </a:solidFill>
              <a:latin typeface="Corsiva"/>
              <a:ea typeface="Corsiva"/>
              <a:cs typeface="Corsiva"/>
              <a:sym typeface="Corsiva"/>
            </a:endParaRPr>
          </a:p>
        </p:txBody>
      </p:sp>
      <p:sp>
        <p:nvSpPr>
          <p:cNvPr id="277" name="Google Shape;277;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20</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19"/>
          <p:cNvSpPr txBox="1">
            <a:spLocks noGrp="1"/>
          </p:cNvSpPr>
          <p:nvPr>
            <p:ph type="title"/>
          </p:nvPr>
        </p:nvSpPr>
        <p:spPr>
          <a:xfrm>
            <a:off x="3234267" y="-57322"/>
            <a:ext cx="6031301" cy="108267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ct val="100000"/>
              <a:buFont typeface="Comic Sans MS"/>
              <a:buNone/>
            </a:pPr>
            <a:r>
              <a:rPr lang="en-GB" b="1" u="sng" dirty="0">
                <a:latin typeface="Comic Sans MS"/>
                <a:ea typeface="Comic Sans MS"/>
                <a:cs typeface="Comic Sans MS"/>
                <a:sym typeface="Comic Sans MS"/>
              </a:rPr>
              <a:t>Health, Care and Discipline</a:t>
            </a:r>
            <a:br>
              <a:rPr lang="en-GB" dirty="0"/>
            </a:br>
            <a:endParaRPr dirty="0"/>
          </a:p>
        </p:txBody>
      </p:sp>
      <p:sp>
        <p:nvSpPr>
          <p:cNvPr id="283" name="Google Shape;28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21</a:t>
            </a:fld>
            <a:endParaRPr/>
          </a:p>
        </p:txBody>
      </p:sp>
      <p:sp>
        <p:nvSpPr>
          <p:cNvPr id="284" name="Google Shape;284;p19"/>
          <p:cNvSpPr txBox="1"/>
          <p:nvPr/>
        </p:nvSpPr>
        <p:spPr>
          <a:xfrm>
            <a:off x="119336" y="484015"/>
            <a:ext cx="11835597" cy="2499071"/>
          </a:xfrm>
          <a:prstGeom prst="rect">
            <a:avLst/>
          </a:prstGeom>
          <a:noFill/>
          <a:ln w="9525"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omic Sans MS"/>
              <a:buNone/>
            </a:pPr>
            <a:endParaRPr lang="en-GB" sz="1600" b="1" i="0" u="sng" strike="noStrike" cap="none" dirty="0">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chemeClr val="dk1"/>
              </a:buClr>
              <a:buSzPts val="1800"/>
              <a:buFont typeface="Comic Sans MS"/>
              <a:buNone/>
            </a:pPr>
            <a:r>
              <a:rPr lang="en-GB" sz="1600" b="1" i="0" u="sng" strike="noStrike" cap="none" dirty="0">
                <a:solidFill>
                  <a:schemeClr val="dk1"/>
                </a:solidFill>
                <a:latin typeface="Comic Sans MS"/>
                <a:ea typeface="Comic Sans MS"/>
                <a:cs typeface="Comic Sans MS"/>
                <a:sym typeface="Comic Sans MS"/>
              </a:rPr>
              <a:t>Health.</a:t>
            </a:r>
            <a:endParaRPr sz="1600" b="0" i="0" u="none" strike="noStrike" cap="none" dirty="0">
              <a:solidFill>
                <a:srgbClr val="000000"/>
              </a:solidFill>
              <a:latin typeface="Arial"/>
              <a:ea typeface="Arial"/>
              <a:cs typeface="Arial"/>
              <a:sym typeface="Arial"/>
            </a:endParaRPr>
          </a:p>
          <a:p>
            <a:pPr marL="0" marR="0" lvl="0" indent="0" algn="ctr" rtl="0">
              <a:lnSpc>
                <a:spcPct val="100000"/>
              </a:lnSpc>
              <a:spcAft>
                <a:spcPts val="0"/>
              </a:spcAft>
              <a:buClr>
                <a:schemeClr val="dk1"/>
              </a:buClr>
              <a:buSzPts val="1400"/>
              <a:buFont typeface="Comic Sans MS"/>
              <a:buNone/>
            </a:pPr>
            <a:r>
              <a:rPr lang="en-GB" sz="1400" b="0" i="0" u="none" strike="noStrike" cap="none" dirty="0">
                <a:solidFill>
                  <a:schemeClr val="dk1"/>
                </a:solidFill>
                <a:latin typeface="Comic Sans MS"/>
                <a:ea typeface="Comic Sans MS"/>
                <a:cs typeface="Comic Sans MS"/>
                <a:sym typeface="Comic Sans MS"/>
              </a:rPr>
              <a:t>It is vitally important that we know if your child has any health problems e.g. asthma, allergies.</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Aft>
                <a:spcPts val="0"/>
              </a:spcAft>
              <a:buClr>
                <a:schemeClr val="dk1"/>
              </a:buClr>
              <a:buSzPts val="1400"/>
              <a:buFont typeface="Comic Sans MS"/>
              <a:buNone/>
            </a:pPr>
            <a:r>
              <a:rPr lang="en-GB" sz="1400" b="0" i="0" u="none" strike="noStrike" cap="none" dirty="0">
                <a:solidFill>
                  <a:schemeClr val="dk1"/>
                </a:solidFill>
                <a:latin typeface="Comic Sans MS"/>
                <a:ea typeface="Comic Sans MS"/>
                <a:cs typeface="Comic Sans MS"/>
                <a:sym typeface="Comic Sans MS"/>
              </a:rPr>
              <a:t>The school nurse visits regularly and carries out screening tests for hearing and vision; dental inspections are also carried out.  Parents are notified when these visits are arranged and are welcome to attend if they wish. </a:t>
            </a:r>
          </a:p>
          <a:p>
            <a:pPr marL="0" marR="0" lvl="0" indent="0" algn="ctr" rtl="0">
              <a:lnSpc>
                <a:spcPct val="100000"/>
              </a:lnSpc>
              <a:spcAft>
                <a:spcPts val="0"/>
              </a:spcAft>
              <a:buClr>
                <a:schemeClr val="dk1"/>
              </a:buClr>
              <a:buSzPts val="1400"/>
              <a:buFont typeface="Comic Sans MS"/>
              <a:buNone/>
            </a:pPr>
            <a:r>
              <a:rPr lang="en-GB" sz="1400" b="0" i="0" u="none" strike="noStrike" cap="none" dirty="0">
                <a:solidFill>
                  <a:schemeClr val="dk1"/>
                </a:solidFill>
                <a:latin typeface="Comic Sans MS"/>
                <a:ea typeface="Comic Sans MS"/>
                <a:cs typeface="Comic Sans MS"/>
                <a:sym typeface="Comic Sans MS"/>
              </a:rPr>
              <a:t>The school nurse must be informed if parents wish to be present.</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Aft>
                <a:spcPts val="0"/>
              </a:spcAft>
              <a:buClr>
                <a:schemeClr val="dk1"/>
              </a:buClr>
              <a:buSzPts val="1400"/>
              <a:buFont typeface="Comic Sans MS"/>
              <a:buNone/>
            </a:pPr>
            <a:r>
              <a:rPr lang="en-GB" sz="1400" b="0" i="0" u="none" strike="noStrike" cap="none" dirty="0">
                <a:solidFill>
                  <a:schemeClr val="dk1"/>
                </a:solidFill>
                <a:latin typeface="Comic Sans MS"/>
                <a:ea typeface="Comic Sans MS"/>
                <a:cs typeface="Comic Sans MS"/>
                <a:sym typeface="Comic Sans MS"/>
              </a:rPr>
              <a:t>A note should be sent if your child has to be excused from any part of the P.E. programme.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Aft>
                <a:spcPts val="0"/>
              </a:spcAft>
              <a:buClr>
                <a:schemeClr val="dk1"/>
              </a:buClr>
              <a:buSzPts val="1400"/>
              <a:buFont typeface="Comic Sans MS"/>
              <a:buNone/>
            </a:pPr>
            <a:r>
              <a:rPr lang="en-GB" sz="1400" b="0" i="0" u="none" strike="noStrike" cap="none" dirty="0">
                <a:solidFill>
                  <a:schemeClr val="dk1"/>
                </a:solidFill>
                <a:latin typeface="Comic Sans MS"/>
                <a:ea typeface="Comic Sans MS"/>
                <a:cs typeface="Comic Sans MS"/>
                <a:sym typeface="Comic Sans MS"/>
              </a:rPr>
              <a:t>Children cannot enjoy school or do their best if they are unwell; please nurse them at home until they recover.</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Aft>
                <a:spcPts val="0"/>
              </a:spcAft>
              <a:buClr>
                <a:schemeClr val="dk1"/>
              </a:buClr>
              <a:buSzPts val="1400"/>
              <a:buFont typeface="Comic Sans MS"/>
              <a:buNone/>
            </a:pPr>
            <a:r>
              <a:rPr lang="en-GB" sz="1400" b="1" i="0" u="none" strike="noStrike" cap="none" dirty="0">
                <a:solidFill>
                  <a:schemeClr val="dk1"/>
                </a:solidFill>
                <a:latin typeface="Comic Sans MS"/>
                <a:ea typeface="Comic Sans MS"/>
                <a:cs typeface="Comic Sans MS"/>
                <a:sym typeface="Comic Sans MS"/>
              </a:rPr>
              <a:t>If your child has to have any medication during the school day you must consult the Head teacher to discuss the matter and complete a medication form </a:t>
            </a:r>
            <a:endParaRPr sz="1400" b="1" i="0" u="none" strike="noStrike" cap="none" dirty="0">
              <a:solidFill>
                <a:schemeClr val="dk1"/>
              </a:solidFill>
              <a:latin typeface="Comic Sans MS"/>
              <a:ea typeface="Comic Sans MS"/>
              <a:cs typeface="Comic Sans MS"/>
              <a:sym typeface="Comic Sans MS"/>
            </a:endParaRPr>
          </a:p>
          <a:p>
            <a:pPr marL="0" marR="0" lvl="0" indent="0" algn="ctr" rtl="0">
              <a:lnSpc>
                <a:spcPct val="100000"/>
              </a:lnSpc>
              <a:spcAft>
                <a:spcPts val="0"/>
              </a:spcAft>
              <a:buClr>
                <a:schemeClr val="dk1"/>
              </a:buClr>
              <a:buSzPts val="1400"/>
              <a:buFont typeface="Comic Sans MS"/>
              <a:buNone/>
            </a:pPr>
            <a:r>
              <a:rPr lang="en-GB" sz="1400" b="0" i="0" u="none" strike="noStrike" cap="none" dirty="0">
                <a:solidFill>
                  <a:schemeClr val="dk1"/>
                </a:solidFill>
                <a:latin typeface="Comic Sans MS"/>
                <a:ea typeface="Comic Sans MS"/>
                <a:cs typeface="Comic Sans MS"/>
                <a:sym typeface="Comic Sans MS"/>
              </a:rPr>
              <a:t>Head lice are often uninvited guests at school; please check your child’s hair routinely.</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200"/>
              <a:buFont typeface="Calibri"/>
              <a:buNone/>
            </a:pPr>
            <a:endParaRPr sz="1200" b="1" i="0" u="sng" strike="noStrike" cap="none" dirty="0">
              <a:solidFill>
                <a:schemeClr val="dk1"/>
              </a:solidFill>
              <a:latin typeface="Comic Sans MS"/>
              <a:ea typeface="Comic Sans MS"/>
              <a:cs typeface="Comic Sans MS"/>
              <a:sym typeface="Comic Sans MS"/>
            </a:endParaRPr>
          </a:p>
          <a:p>
            <a:pPr marL="0" marR="0" lvl="0" indent="0" algn="l" rtl="0">
              <a:lnSpc>
                <a:spcPct val="100000"/>
              </a:lnSpc>
              <a:spcBef>
                <a:spcPts val="800"/>
              </a:spcBef>
              <a:spcAft>
                <a:spcPts val="0"/>
              </a:spcAft>
              <a:buClr>
                <a:schemeClr val="dk1"/>
              </a:buClr>
              <a:buSzPts val="1800"/>
              <a:buFont typeface="Calibri"/>
              <a:buNone/>
            </a:pPr>
            <a:endParaRPr sz="1800" b="0" i="0" u="none" strike="noStrike" cap="none" dirty="0">
              <a:solidFill>
                <a:schemeClr val="dk1"/>
              </a:solidFill>
              <a:latin typeface="Arial"/>
              <a:ea typeface="Arial"/>
              <a:cs typeface="Arial"/>
              <a:sym typeface="Arial"/>
            </a:endParaRPr>
          </a:p>
        </p:txBody>
      </p:sp>
      <p:sp>
        <p:nvSpPr>
          <p:cNvPr id="285" name="Google Shape;285;p19"/>
          <p:cNvSpPr txBox="1"/>
          <p:nvPr/>
        </p:nvSpPr>
        <p:spPr>
          <a:xfrm>
            <a:off x="767408" y="3140968"/>
            <a:ext cx="11089232" cy="1368152"/>
          </a:xfrm>
          <a:prstGeom prst="rect">
            <a:avLst/>
          </a:prstGeom>
          <a:noFill/>
          <a:ln w="9525"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Comic Sans MS"/>
              <a:buNone/>
            </a:pPr>
            <a:r>
              <a:rPr lang="en-GB" sz="1400" b="1" i="0" u="sng" strike="noStrike" cap="none" dirty="0">
                <a:solidFill>
                  <a:schemeClr val="dk1"/>
                </a:solidFill>
                <a:latin typeface="Comic Sans MS"/>
                <a:ea typeface="Comic Sans MS"/>
                <a:cs typeface="Comic Sans MS"/>
                <a:sym typeface="Comic Sans MS"/>
              </a:rPr>
              <a:t>Illness or accident whilst in school.</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400"/>
              <a:buFont typeface="Comic Sans MS"/>
              <a:buNone/>
            </a:pPr>
            <a:r>
              <a:rPr lang="en-GB" sz="1400" b="0" i="0" u="none" strike="noStrike" cap="none" dirty="0">
                <a:solidFill>
                  <a:schemeClr val="dk1"/>
                </a:solidFill>
                <a:latin typeface="Comic Sans MS"/>
                <a:ea typeface="Comic Sans MS"/>
                <a:cs typeface="Comic Sans MS"/>
                <a:sym typeface="Comic Sans MS"/>
              </a:rPr>
              <a:t>If your child is ill or has an accident, we let you know and usually ask you to collect him/ her. We keep all contact telephone numbers on file and expect parents to inform us immediately if numbers or addresses change. In the case of a serious injury, we try to contact the parent as soon as possible and ensure that the child is taken to </a:t>
            </a:r>
            <a:r>
              <a:rPr lang="en-GB" sz="1400" b="0" i="0" u="none" strike="noStrike" cap="none" dirty="0" err="1">
                <a:solidFill>
                  <a:schemeClr val="dk1"/>
                </a:solidFill>
                <a:latin typeface="Comic Sans MS"/>
                <a:ea typeface="Comic Sans MS"/>
                <a:cs typeface="Comic Sans MS"/>
                <a:sym typeface="Comic Sans MS"/>
              </a:rPr>
              <a:t>Ystradgynlais</a:t>
            </a:r>
            <a:r>
              <a:rPr lang="en-GB" sz="1400" b="0" i="0" u="none" strike="noStrike" cap="none" dirty="0">
                <a:solidFill>
                  <a:schemeClr val="dk1"/>
                </a:solidFill>
                <a:latin typeface="Comic Sans MS"/>
                <a:ea typeface="Comic Sans MS"/>
                <a:cs typeface="Comic Sans MS"/>
                <a:sym typeface="Comic Sans MS"/>
              </a:rPr>
              <a:t> hospital, which is nearby. All head injuries will result in immediate contact by telephone. Parents are asked to visit the school to observe the child and to decide whether they should stay in school. Any major accident an accident forms will be filled out and sent to the LEA.</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Calibri"/>
              <a:buNone/>
            </a:pPr>
            <a:endParaRPr sz="1800" b="0" i="0" u="none" strike="noStrike" cap="none" dirty="0">
              <a:solidFill>
                <a:schemeClr val="dk1"/>
              </a:solidFill>
              <a:latin typeface="Arial"/>
              <a:ea typeface="Arial"/>
              <a:cs typeface="Arial"/>
              <a:sym typeface="Arial"/>
            </a:endParaRPr>
          </a:p>
        </p:txBody>
      </p:sp>
      <p:sp>
        <p:nvSpPr>
          <p:cNvPr id="286" name="Google Shape;286;p19"/>
          <p:cNvSpPr txBox="1"/>
          <p:nvPr/>
        </p:nvSpPr>
        <p:spPr>
          <a:xfrm>
            <a:off x="1847528" y="4717801"/>
            <a:ext cx="7704856" cy="1480667"/>
          </a:xfrm>
          <a:prstGeom prst="rect">
            <a:avLst/>
          </a:prstGeom>
          <a:noFill/>
          <a:ln w="9525"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Comic Sans MS"/>
              <a:buNone/>
            </a:pPr>
            <a:r>
              <a:rPr lang="en-GB" sz="1400" b="1" i="0" u="sng" strike="noStrike" cap="none">
                <a:solidFill>
                  <a:schemeClr val="dk1"/>
                </a:solidFill>
                <a:latin typeface="Comic Sans MS"/>
                <a:ea typeface="Comic Sans MS"/>
                <a:cs typeface="Comic Sans MS"/>
                <a:sym typeface="Comic Sans MS"/>
              </a:rPr>
              <a:t>Behaviour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Comic Sans MS"/>
              <a:buNone/>
            </a:pPr>
            <a:r>
              <a:rPr lang="en-GB" sz="1400" b="0" i="0" u="none" strike="noStrike" cap="none">
                <a:solidFill>
                  <a:schemeClr val="dk1"/>
                </a:solidFill>
                <a:latin typeface="Comic Sans MS"/>
                <a:ea typeface="Comic Sans MS"/>
                <a:cs typeface="Comic Sans MS"/>
                <a:sym typeface="Comic Sans MS"/>
              </a:rPr>
              <a:t>We expect consistently high standards of behaviour so that all who work in the school can do so safely. We promote positive praise and reward, however sometimes children exhibit unacceptable behaviour which is dealt with promptly and through a restorative approach whenever possible. Serious breaches of our Code of Conduct will result in the pupil being disciplined by our Senior Management Team. </a:t>
            </a:r>
            <a:endParaRPr sz="1400" b="0"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20"/>
          <p:cNvSpPr/>
          <p:nvPr/>
        </p:nvSpPr>
        <p:spPr>
          <a:xfrm>
            <a:off x="4579316" y="188640"/>
            <a:ext cx="2528257"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1" i="0" u="sng" strike="noStrike" cap="none">
                <a:solidFill>
                  <a:schemeClr val="dk1"/>
                </a:solidFill>
                <a:latin typeface="Comic Sans MS"/>
                <a:ea typeface="Comic Sans MS"/>
                <a:cs typeface="Comic Sans MS"/>
                <a:sym typeface="Comic Sans MS"/>
              </a:rPr>
              <a:t>School Security</a:t>
            </a:r>
            <a:endParaRPr sz="2400" b="0" i="0" u="sng" strike="noStrike" cap="none">
              <a:solidFill>
                <a:schemeClr val="dk1"/>
              </a:solidFill>
              <a:latin typeface="Corsiva"/>
              <a:ea typeface="Corsiva"/>
              <a:cs typeface="Corsiva"/>
              <a:sym typeface="Corsiva"/>
            </a:endParaRPr>
          </a:p>
        </p:txBody>
      </p:sp>
      <p:sp>
        <p:nvSpPr>
          <p:cNvPr id="292" name="Google Shape;292;p20"/>
          <p:cNvSpPr txBox="1"/>
          <p:nvPr/>
        </p:nvSpPr>
        <p:spPr>
          <a:xfrm>
            <a:off x="1775520" y="5549017"/>
            <a:ext cx="7717095" cy="914400"/>
          </a:xfrm>
          <a:prstGeom prst="rect">
            <a:avLst/>
          </a:prstGeom>
          <a:noFill/>
          <a:ln w="9525" cap="flat" cmpd="sng">
            <a:solidFill>
              <a:schemeClr val="lt1"/>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Comic Sans MS"/>
              <a:buNone/>
            </a:pPr>
            <a:r>
              <a:rPr lang="en-GB" sz="1100" b="0" i="0" u="none" strike="noStrike" cap="none">
                <a:solidFill>
                  <a:schemeClr val="dk1"/>
                </a:solidFill>
                <a:latin typeface="Comic Sans MS"/>
                <a:ea typeface="Comic Sans MS"/>
                <a:cs typeface="Comic Sans MS"/>
                <a:sym typeface="Comic Sans MS"/>
              </a:rPr>
              <a:t>The school also has a separate bomb threat policy, which follows the LEA guidelines on Bomb Threat Procedures. </a:t>
            </a:r>
            <a:endParaRPr sz="1100" b="0" i="0" u="none" strike="noStrike" cap="none">
              <a:solidFill>
                <a:schemeClr val="dk1"/>
              </a:solidFill>
              <a:latin typeface="Arial"/>
              <a:ea typeface="Arial"/>
              <a:cs typeface="Arial"/>
              <a:sym typeface="Arial"/>
            </a:endParaRPr>
          </a:p>
        </p:txBody>
      </p:sp>
      <p:sp>
        <p:nvSpPr>
          <p:cNvPr id="293" name="Google Shape;293;p20"/>
          <p:cNvSpPr/>
          <p:nvPr/>
        </p:nvSpPr>
        <p:spPr>
          <a:xfrm>
            <a:off x="407368" y="764704"/>
            <a:ext cx="11580847" cy="17543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omic Sans MS"/>
                <a:ea typeface="Comic Sans MS"/>
                <a:cs typeface="Comic Sans MS"/>
                <a:sym typeface="Comic Sans MS"/>
              </a:rPr>
              <a:t>The security of the pupils, staff and all visitors is of utmost importance to the school and every effort is made to ensure that everyone involved should maintain a high level of awareness of security issues at all times.</a:t>
            </a:r>
            <a:endParaRPr sz="1800" b="0" i="0" u="none" strike="noStrike" cap="none">
              <a:solidFill>
                <a:schemeClr val="dk1"/>
              </a:solidFill>
              <a:latin typeface="Corsiva"/>
              <a:ea typeface="Corsiva"/>
              <a:cs typeface="Corsiva"/>
              <a:sym typeface="Corsiva"/>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omic Sans MS"/>
                <a:ea typeface="Comic Sans MS"/>
                <a:cs typeface="Comic Sans MS"/>
                <a:sym typeface="Comic Sans MS"/>
              </a:rPr>
              <a:t>We also aim to maintain maximum security of the site, buildings and contents of the school constantly.</a:t>
            </a:r>
            <a:endParaRPr sz="1800" b="0" i="0" u="none" strike="noStrike" cap="none">
              <a:solidFill>
                <a:schemeClr val="dk1"/>
              </a:solidFill>
              <a:latin typeface="Corsiva"/>
              <a:ea typeface="Corsiva"/>
              <a:cs typeface="Corsiva"/>
              <a:sym typeface="Corsiva"/>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omic Sans MS"/>
                <a:ea typeface="Comic Sans MS"/>
                <a:cs typeface="Comic Sans MS"/>
                <a:sym typeface="Comic Sans MS"/>
              </a:rPr>
              <a:t>School security is to be managed as a part of a continuing process, rather than in response to a particular incident.</a:t>
            </a:r>
            <a:endParaRPr sz="1800" b="0" i="0" u="none" strike="noStrike" cap="none">
              <a:solidFill>
                <a:schemeClr val="dk1"/>
              </a:solidFill>
              <a:latin typeface="Corsiva"/>
              <a:ea typeface="Corsiva"/>
              <a:cs typeface="Corsiva"/>
              <a:sym typeface="Corsiva"/>
            </a:endParaRPr>
          </a:p>
        </p:txBody>
      </p:sp>
      <p:sp>
        <p:nvSpPr>
          <p:cNvPr id="294" name="Google Shape;294;p20"/>
          <p:cNvSpPr/>
          <p:nvPr/>
        </p:nvSpPr>
        <p:spPr>
          <a:xfrm>
            <a:off x="407368" y="2571107"/>
            <a:ext cx="11784632"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omic Sans MS"/>
                <a:ea typeface="Comic Sans MS"/>
                <a:cs typeface="Comic Sans MS"/>
                <a:sym typeface="Comic Sans MS"/>
              </a:rPr>
              <a:t>In order to ensure a safe environment for the children, all visitors must sign in and out at the main reception so that adults present on site are accounted for and are known to the staff. </a:t>
            </a:r>
            <a:endParaRPr sz="1600" b="0" i="0" u="none" strike="noStrike" cap="none">
              <a:solidFill>
                <a:schemeClr val="dk1"/>
              </a:solidFill>
              <a:latin typeface="Comic Sans MS"/>
              <a:ea typeface="Comic Sans MS"/>
              <a:cs typeface="Comic Sans MS"/>
              <a:sym typeface="Comic Sans MS"/>
            </a:endParaRPr>
          </a:p>
        </p:txBody>
      </p:sp>
      <p:sp>
        <p:nvSpPr>
          <p:cNvPr id="295" name="Google Shape;295;p20"/>
          <p:cNvSpPr/>
          <p:nvPr/>
        </p:nvSpPr>
        <p:spPr>
          <a:xfrm>
            <a:off x="394927" y="3246961"/>
            <a:ext cx="11040888" cy="20313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omic Sans MS"/>
                <a:ea typeface="Comic Sans MS"/>
                <a:cs typeface="Comic Sans MS"/>
                <a:sym typeface="Comic Sans MS"/>
              </a:rPr>
              <a:t>All children are left in the care of their teachers no earlier than 8.40a.m. and collected no later than 3.25p.m. During this period of time the staff have the safety and well being of the children as their ultimate concern throughout. No child may leave the school without prior consent from the parent/ guardian, i.e. trips. Pupils will not be able to participate without prior consent. The admissions form contains one consent form, which covers us to take your child on a local visit i.e. local walk.</a:t>
            </a:r>
            <a:endParaRPr sz="16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omic Sans MS"/>
                <a:ea typeface="Comic Sans MS"/>
                <a:cs typeface="Comic Sans MS"/>
                <a:sym typeface="Comic Sans MS"/>
              </a:rPr>
              <a:t>Parents also need to be responsible for informing the school if another adult will be collecting the child        at the end of the school day. No child will be handed over to an unauthorised person. </a:t>
            </a:r>
            <a:endParaRPr sz="1600" b="0" i="0" u="none" strike="noStrike" cap="none">
              <a:solidFill>
                <a:schemeClr val="dk1"/>
              </a:solidFill>
              <a:latin typeface="Comic Sans MS"/>
              <a:ea typeface="Comic Sans MS"/>
              <a:cs typeface="Comic Sans MS"/>
              <a:sym typeface="Comic Sans MS"/>
            </a:endParaRPr>
          </a:p>
        </p:txBody>
      </p:sp>
      <p:sp>
        <p:nvSpPr>
          <p:cNvPr id="296" name="Google Shape;296;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22</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21"/>
          <p:cNvSpPr/>
          <p:nvPr/>
        </p:nvSpPr>
        <p:spPr>
          <a:xfrm>
            <a:off x="2032499" y="4138240"/>
            <a:ext cx="8064896"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omic Sans MS"/>
                <a:ea typeface="Comic Sans MS"/>
                <a:cs typeface="Comic Sans MS"/>
                <a:sym typeface="Comic Sans MS"/>
              </a:rPr>
              <a:t>Parents delivering or collecting children by car are asked to park in the car park. Please </a:t>
            </a:r>
            <a:r>
              <a:rPr lang="en-GB" sz="1800" b="0" i="0" u="sng" strike="noStrike" cap="none">
                <a:solidFill>
                  <a:schemeClr val="dk1"/>
                </a:solidFill>
                <a:latin typeface="Comic Sans MS"/>
                <a:ea typeface="Comic Sans MS"/>
                <a:cs typeface="Comic Sans MS"/>
                <a:sym typeface="Comic Sans MS"/>
              </a:rPr>
              <a:t>do not </a:t>
            </a:r>
            <a:r>
              <a:rPr lang="en-GB" sz="1800" b="0" i="0" u="none" strike="noStrike" cap="none">
                <a:solidFill>
                  <a:schemeClr val="dk1"/>
                </a:solidFill>
                <a:latin typeface="Comic Sans MS"/>
                <a:ea typeface="Comic Sans MS"/>
                <a:cs typeface="Comic Sans MS"/>
                <a:sym typeface="Comic Sans MS"/>
              </a:rPr>
              <a:t>park in the drop off/ pick up bay outside the main entrance as this is reserved for school buses or in the designated parking area unless you are a blue badge holder.</a:t>
            </a:r>
            <a:endParaRPr sz="1600" b="0" i="0" u="none" strike="noStrike" cap="none">
              <a:solidFill>
                <a:schemeClr val="dk1"/>
              </a:solidFill>
              <a:latin typeface="Comic Sans MS"/>
              <a:ea typeface="Comic Sans MS"/>
              <a:cs typeface="Comic Sans MS"/>
              <a:sym typeface="Comic Sans MS"/>
            </a:endParaRPr>
          </a:p>
        </p:txBody>
      </p:sp>
      <p:sp>
        <p:nvSpPr>
          <p:cNvPr id="302" name="Google Shape;302;p21"/>
          <p:cNvSpPr/>
          <p:nvPr/>
        </p:nvSpPr>
        <p:spPr>
          <a:xfrm>
            <a:off x="263350" y="888506"/>
            <a:ext cx="11809200" cy="266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chemeClr val="dk1"/>
                </a:solidFill>
                <a:latin typeface="Comic Sans MS"/>
                <a:ea typeface="Comic Sans MS"/>
                <a:cs typeface="Comic Sans MS"/>
                <a:sym typeface="Comic Sans MS"/>
              </a:rPr>
              <a:t>Fire drills are held each half term. All pupils are aware of the procedures upon entry into each new classroom at the beginning of the new school year and guidelines are displayed in each classroom.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600"/>
              <a:buFont typeface="Arial"/>
              <a:buNone/>
            </a:pPr>
            <a:r>
              <a:rPr lang="en-GB" sz="1600" b="0" i="0" u="none" strike="noStrike" cap="none">
                <a:solidFill>
                  <a:schemeClr val="dk1"/>
                </a:solidFill>
                <a:latin typeface="Comic Sans MS"/>
                <a:ea typeface="Comic Sans MS"/>
                <a:cs typeface="Comic Sans MS"/>
                <a:sym typeface="Comic Sans MS"/>
              </a:rPr>
              <a:t>The Governing Body is informed of any issues arising from the drills and measures are taken to rectify any problems as soon as possible. Regular inspections are made on the fire-safety equipment and logs are kept.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600"/>
              <a:buFont typeface="Arial"/>
              <a:buNone/>
            </a:pPr>
            <a:r>
              <a:rPr lang="en-GB" sz="1600" b="0" i="0" u="none" strike="noStrike" cap="none">
                <a:solidFill>
                  <a:schemeClr val="dk1"/>
                </a:solidFill>
                <a:latin typeface="Comic Sans MS"/>
                <a:ea typeface="Comic Sans MS"/>
                <a:cs typeface="Comic Sans MS"/>
                <a:sym typeface="Comic Sans MS"/>
              </a:rPr>
              <a:t>The local fire brigade occasionally visits the school to talk to the children about fire hazards and demonstrate the use of the fire engine and safety equipment.</a:t>
            </a:r>
            <a:endParaRPr sz="1600" b="0" i="0" u="none" strike="noStrike" cap="none">
              <a:solidFill>
                <a:schemeClr val="dk1"/>
              </a:solidFill>
              <a:latin typeface="Arial"/>
              <a:ea typeface="Arial"/>
              <a:cs typeface="Arial"/>
              <a:sym typeface="Arial"/>
            </a:endParaRPr>
          </a:p>
        </p:txBody>
      </p:sp>
      <p:sp>
        <p:nvSpPr>
          <p:cNvPr id="303" name="Google Shape;303;p21"/>
          <p:cNvSpPr/>
          <p:nvPr/>
        </p:nvSpPr>
        <p:spPr>
          <a:xfrm>
            <a:off x="3359696" y="297230"/>
            <a:ext cx="4632176"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200" b="1" i="0" u="sng" strike="noStrike" cap="none">
                <a:solidFill>
                  <a:schemeClr val="dk1"/>
                </a:solidFill>
                <a:latin typeface="Comic Sans MS"/>
                <a:ea typeface="Comic Sans MS"/>
                <a:cs typeface="Comic Sans MS"/>
                <a:sym typeface="Comic Sans MS"/>
              </a:rPr>
              <a:t>School Security</a:t>
            </a:r>
            <a:endParaRPr sz="3200" b="0" i="0" u="sng" strike="noStrike" cap="none">
              <a:solidFill>
                <a:schemeClr val="dk1"/>
              </a:solidFill>
              <a:latin typeface="Corsiva"/>
              <a:ea typeface="Corsiva"/>
              <a:cs typeface="Corsiva"/>
              <a:sym typeface="Corsiva"/>
            </a:endParaRPr>
          </a:p>
        </p:txBody>
      </p:sp>
      <p:sp>
        <p:nvSpPr>
          <p:cNvPr id="304" name="Google Shape;304;p21"/>
          <p:cNvSpPr/>
          <p:nvPr/>
        </p:nvSpPr>
        <p:spPr>
          <a:xfrm>
            <a:off x="3851920" y="3553465"/>
            <a:ext cx="4632176"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GB" sz="3200" b="1" i="0" u="sng" strike="noStrike" cap="none">
                <a:solidFill>
                  <a:schemeClr val="dk1"/>
                </a:solidFill>
                <a:latin typeface="Comic Sans MS"/>
                <a:ea typeface="Comic Sans MS"/>
                <a:cs typeface="Comic Sans MS"/>
                <a:sym typeface="Comic Sans MS"/>
              </a:rPr>
              <a:t>Parking </a:t>
            </a:r>
            <a:endParaRPr sz="3200" b="0" i="0" u="sng" strike="noStrike" cap="none">
              <a:solidFill>
                <a:schemeClr val="dk1"/>
              </a:solidFill>
              <a:latin typeface="Corsiva"/>
              <a:ea typeface="Corsiva"/>
              <a:cs typeface="Corsiva"/>
              <a:sym typeface="Corsiva"/>
            </a:endParaRPr>
          </a:p>
        </p:txBody>
      </p:sp>
      <p:sp>
        <p:nvSpPr>
          <p:cNvPr id="305" name="Google Shape;305;p21"/>
          <p:cNvSpPr txBox="1"/>
          <p:nvPr/>
        </p:nvSpPr>
        <p:spPr>
          <a:xfrm>
            <a:off x="273256" y="2669818"/>
            <a:ext cx="11583383" cy="9755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omic Sans MS"/>
              <a:buNone/>
            </a:pPr>
            <a:r>
              <a:rPr lang="en-GB" sz="1600" b="0" i="0" u="none" strike="noStrike" cap="none">
                <a:solidFill>
                  <a:schemeClr val="dk1"/>
                </a:solidFill>
                <a:latin typeface="Comic Sans MS"/>
                <a:ea typeface="Comic Sans MS"/>
                <a:cs typeface="Comic Sans MS"/>
                <a:sym typeface="Comic Sans MS"/>
              </a:rPr>
              <a:t>The main entrance exterior doors are locked during the school day, as are the side gates and the only means of entering the building is through the main entrance, to the reception area for signing in. Internally there is also a secure system for entering the school part of the building. You cannot leave the school building without being fobbed out.</a:t>
            </a:r>
            <a:endParaRPr sz="1600" b="0" i="0" u="none" strike="noStrike" cap="none">
              <a:solidFill>
                <a:schemeClr val="dk1"/>
              </a:solidFill>
              <a:latin typeface="Arial"/>
              <a:ea typeface="Arial"/>
              <a:cs typeface="Arial"/>
              <a:sym typeface="Arial"/>
            </a:endParaRPr>
          </a:p>
        </p:txBody>
      </p:sp>
      <p:sp>
        <p:nvSpPr>
          <p:cNvPr id="306" name="Google Shape;306;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23</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22"/>
          <p:cNvSpPr/>
          <p:nvPr/>
        </p:nvSpPr>
        <p:spPr>
          <a:xfrm>
            <a:off x="207516" y="1855728"/>
            <a:ext cx="12000656" cy="21339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omic Sans MS"/>
                <a:ea typeface="Comic Sans MS"/>
                <a:cs typeface="Comic Sans MS"/>
                <a:sym typeface="Comic Sans MS"/>
              </a:rPr>
              <a:t>From time to time, however, it is possible that you feel we have not lived up to your expectations. If this is the case please tell us at once. First, talk to the teacher concerned and/or the Head teacher. We will do whatever we can to resolve any reasonable problem that is brought to our attention.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800"/>
              <a:buFont typeface="Arial"/>
              <a:buNone/>
            </a:pPr>
            <a:r>
              <a:rPr lang="en-GB" sz="1800" b="0" i="0" u="none" strike="noStrike" cap="none">
                <a:solidFill>
                  <a:schemeClr val="dk1"/>
                </a:solidFill>
                <a:latin typeface="Comic Sans MS"/>
                <a:ea typeface="Comic Sans MS"/>
                <a:cs typeface="Comic Sans MS"/>
                <a:sym typeface="Comic Sans MS"/>
              </a:rPr>
              <a:t>Should you have any concerns regarding the curriculum, participation in acts of collective worship then  once again please speak to the Head teacher who will deal with your concerns. If you feel that things are not resolved, then you should raise the matter formally with the governors. The procedure for doing this is available from the school, or from the Local Education Office.</a:t>
            </a:r>
            <a:endParaRPr sz="1800" b="0" i="0" u="none" strike="noStrike" cap="none">
              <a:solidFill>
                <a:schemeClr val="dk1"/>
              </a:solidFill>
              <a:latin typeface="Arial"/>
              <a:ea typeface="Arial"/>
              <a:cs typeface="Arial"/>
              <a:sym typeface="Arial"/>
            </a:endParaRPr>
          </a:p>
        </p:txBody>
      </p:sp>
      <p:sp>
        <p:nvSpPr>
          <p:cNvPr id="312" name="Google Shape;312;p22"/>
          <p:cNvSpPr/>
          <p:nvPr/>
        </p:nvSpPr>
        <p:spPr>
          <a:xfrm>
            <a:off x="195671" y="692696"/>
            <a:ext cx="11809312" cy="10259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omic Sans MS"/>
                <a:ea typeface="Comic Sans MS"/>
                <a:cs typeface="Comic Sans MS"/>
                <a:sym typeface="Comic Sans MS"/>
              </a:rPr>
              <a:t>We strive to deliver the best possible education to our pupils and to care for their health, safety and welfare at all times.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800"/>
              </a:spcBef>
              <a:spcAft>
                <a:spcPts val="0"/>
              </a:spcAft>
              <a:buClr>
                <a:srgbClr val="000000"/>
              </a:buClr>
              <a:buSzPts val="1800"/>
              <a:buFont typeface="Arial"/>
              <a:buNone/>
            </a:pPr>
            <a:r>
              <a:rPr lang="en-GB" sz="1800" b="0" i="0" u="none" strike="noStrike" cap="none">
                <a:solidFill>
                  <a:schemeClr val="dk1"/>
                </a:solidFill>
                <a:latin typeface="Comic Sans MS"/>
                <a:ea typeface="Comic Sans MS"/>
                <a:cs typeface="Comic Sans MS"/>
                <a:sym typeface="Comic Sans MS"/>
              </a:rPr>
              <a:t>All the staff of this school; teaching and non-teaching are dedicated to this aim.</a:t>
            </a:r>
            <a:endParaRPr sz="1800" b="0" i="0" u="none" strike="noStrike" cap="none">
              <a:solidFill>
                <a:schemeClr val="dk1"/>
              </a:solidFill>
              <a:latin typeface="Arial"/>
              <a:ea typeface="Arial"/>
              <a:cs typeface="Arial"/>
              <a:sym typeface="Arial"/>
            </a:endParaRPr>
          </a:p>
        </p:txBody>
      </p:sp>
      <p:sp>
        <p:nvSpPr>
          <p:cNvPr id="313" name="Google Shape;313;p22"/>
          <p:cNvSpPr/>
          <p:nvPr/>
        </p:nvSpPr>
        <p:spPr>
          <a:xfrm>
            <a:off x="3935760" y="188640"/>
            <a:ext cx="47525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sng" strike="noStrike" cap="none">
                <a:solidFill>
                  <a:schemeClr val="dk1"/>
                </a:solidFill>
                <a:latin typeface="Comic Sans MS"/>
                <a:ea typeface="Comic Sans MS"/>
                <a:cs typeface="Comic Sans MS"/>
                <a:sym typeface="Comic Sans MS"/>
              </a:rPr>
              <a:t>Complaints Procedures</a:t>
            </a:r>
            <a:endParaRPr sz="2800" b="0" i="0" u="sng" strike="noStrike" cap="none">
              <a:solidFill>
                <a:schemeClr val="dk1"/>
              </a:solidFill>
              <a:latin typeface="Corsiva"/>
              <a:ea typeface="Corsiva"/>
              <a:cs typeface="Corsiva"/>
              <a:sym typeface="Corsiva"/>
            </a:endParaRPr>
          </a:p>
        </p:txBody>
      </p:sp>
      <p:sp>
        <p:nvSpPr>
          <p:cNvPr id="314" name="Google Shape;314;p22"/>
          <p:cNvSpPr txBox="1"/>
          <p:nvPr/>
        </p:nvSpPr>
        <p:spPr>
          <a:xfrm>
            <a:off x="2063552" y="4437112"/>
            <a:ext cx="7632848" cy="16573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omic Sans MS"/>
              <a:buNone/>
            </a:pPr>
            <a:r>
              <a:rPr lang="en-GB" sz="1800" b="1" i="0" u="sng" strike="noStrike" cap="none">
                <a:solidFill>
                  <a:schemeClr val="dk1"/>
                </a:solidFill>
                <a:latin typeface="Comic Sans MS"/>
                <a:ea typeface="Comic Sans MS"/>
                <a:cs typeface="Comic Sans MS"/>
                <a:sym typeface="Comic Sans MS"/>
              </a:rPr>
              <a:t>School and LEA Policies</a:t>
            </a:r>
            <a:r>
              <a:rPr lang="en-GB" sz="1800" b="1" i="0" u="none" strike="noStrike" cap="none">
                <a:solidFill>
                  <a:schemeClr val="dk1"/>
                </a:solidFill>
                <a:latin typeface="Comic Sans MS"/>
                <a:ea typeface="Comic Sans MS"/>
                <a:cs typeface="Comic Sans MS"/>
                <a:sym typeface="Comic Sans MS"/>
              </a:rPr>
              <a: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800"/>
              </a:spcBef>
              <a:spcAft>
                <a:spcPts val="0"/>
              </a:spcAft>
              <a:buClr>
                <a:schemeClr val="dk1"/>
              </a:buClr>
              <a:buSzPts val="1800"/>
              <a:buFont typeface="Comic Sans MS"/>
              <a:buNone/>
            </a:pPr>
            <a:r>
              <a:rPr lang="en-GB" sz="1800" b="0" i="0" u="none" strike="noStrike" cap="none">
                <a:solidFill>
                  <a:schemeClr val="dk1"/>
                </a:solidFill>
                <a:latin typeface="Comic Sans MS"/>
                <a:ea typeface="Comic Sans MS"/>
                <a:cs typeface="Comic Sans MS"/>
                <a:sym typeface="Comic Sans MS"/>
              </a:rPr>
              <a:t>Most of the information in this brochure are based on these policies.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800"/>
              </a:spcBef>
              <a:spcAft>
                <a:spcPts val="0"/>
              </a:spcAft>
              <a:buClr>
                <a:schemeClr val="dk1"/>
              </a:buClr>
              <a:buSzPts val="1800"/>
              <a:buFont typeface="Comic Sans MS"/>
              <a:buNone/>
            </a:pPr>
            <a:r>
              <a:rPr lang="en-GB" sz="1800" b="0" i="0" u="none" strike="noStrike" cap="none">
                <a:solidFill>
                  <a:schemeClr val="dk1"/>
                </a:solidFill>
                <a:latin typeface="Comic Sans MS"/>
                <a:ea typeface="Comic Sans MS"/>
                <a:cs typeface="Comic Sans MS"/>
                <a:sym typeface="Comic Sans MS"/>
              </a:rPr>
              <a:t>Parents can request to see copies of all policies at the school</a:t>
            </a:r>
            <a:r>
              <a:rPr lang="en-GB" sz="1600" b="0" i="0" u="none" strike="noStrike" cap="none">
                <a:solidFill>
                  <a:schemeClr val="dk1"/>
                </a:solidFill>
                <a:latin typeface="Comic Sans MS"/>
                <a:ea typeface="Comic Sans MS"/>
                <a:cs typeface="Comic Sans MS"/>
                <a:sym typeface="Comic Sans MS"/>
              </a:rPr>
              <a:t>. </a:t>
            </a:r>
            <a:endParaRPr sz="1600" b="0"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800"/>
              </a:spcBef>
              <a:spcAft>
                <a:spcPts val="0"/>
              </a:spcAft>
              <a:buClr>
                <a:schemeClr val="dk1"/>
              </a:buClr>
              <a:buSzPts val="1800"/>
              <a:buFont typeface="Comic Sans MS"/>
              <a:buNone/>
            </a:pPr>
            <a:r>
              <a:rPr lang="en-GB" sz="1600" b="0" i="0" u="none" strike="noStrike" cap="none">
                <a:solidFill>
                  <a:schemeClr val="dk1"/>
                </a:solidFill>
                <a:latin typeface="Comic Sans MS"/>
                <a:ea typeface="Comic Sans MS"/>
                <a:cs typeface="Comic Sans MS"/>
                <a:sym typeface="Comic Sans MS"/>
              </a:rPr>
              <a:t>Policies are also available on the school website.</a:t>
            </a:r>
            <a:endParaRPr sz="1800" b="0" i="0" u="none" strike="noStrike" cap="none">
              <a:solidFill>
                <a:schemeClr val="dk1"/>
              </a:solidFill>
              <a:latin typeface="Arial"/>
              <a:ea typeface="Arial"/>
              <a:cs typeface="Arial"/>
              <a:sym typeface="Arial"/>
            </a:endParaRPr>
          </a:p>
        </p:txBody>
      </p:sp>
      <p:sp>
        <p:nvSpPr>
          <p:cNvPr id="315" name="Google Shape;315;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24</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3" name="Google Shape;313;p22"/>
          <p:cNvSpPr/>
          <p:nvPr/>
        </p:nvSpPr>
        <p:spPr>
          <a:xfrm>
            <a:off x="3563227" y="171706"/>
            <a:ext cx="47525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u="sng" dirty="0">
                <a:solidFill>
                  <a:schemeClr val="dk1"/>
                </a:solidFill>
                <a:latin typeface="Comic Sans MS"/>
                <a:ea typeface="Corsiva"/>
                <a:cs typeface="Corsiva"/>
                <a:sym typeface="Comic Sans MS"/>
              </a:rPr>
              <a:t>Charging and Remissions</a:t>
            </a:r>
            <a:endParaRPr sz="2800" b="0" i="0" u="sng" strike="noStrike" cap="none" dirty="0">
              <a:solidFill>
                <a:schemeClr val="dk1"/>
              </a:solidFill>
              <a:latin typeface="Corsiva"/>
              <a:ea typeface="Corsiva"/>
              <a:cs typeface="Corsiva"/>
              <a:sym typeface="Corsiva"/>
            </a:endParaRPr>
          </a:p>
        </p:txBody>
      </p:sp>
      <p:sp>
        <p:nvSpPr>
          <p:cNvPr id="314" name="Google Shape;314;p22"/>
          <p:cNvSpPr txBox="1"/>
          <p:nvPr/>
        </p:nvSpPr>
        <p:spPr>
          <a:xfrm>
            <a:off x="2063552" y="4437112"/>
            <a:ext cx="7632848" cy="16573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Comic Sans MS"/>
              <a:buNone/>
            </a:pPr>
            <a:endParaRPr sz="1800" b="0" i="0" u="none" strike="noStrike" cap="none" dirty="0">
              <a:solidFill>
                <a:schemeClr val="dk1"/>
              </a:solidFill>
              <a:latin typeface="Arial"/>
              <a:ea typeface="Arial"/>
              <a:cs typeface="Arial"/>
              <a:sym typeface="Arial"/>
            </a:endParaRPr>
          </a:p>
        </p:txBody>
      </p:sp>
      <p:sp>
        <p:nvSpPr>
          <p:cNvPr id="315" name="Google Shape;315;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25</a:t>
            </a:fld>
            <a:endParaRPr/>
          </a:p>
        </p:txBody>
      </p:sp>
      <p:sp>
        <p:nvSpPr>
          <p:cNvPr id="8" name="TextBox 7">
            <a:extLst>
              <a:ext uri="{FF2B5EF4-FFF2-40B4-BE49-F238E27FC236}">
                <a16:creationId xmlns:a16="http://schemas.microsoft.com/office/drawing/2014/main" id="{1EB4054D-281E-439C-8468-21271373FD8F}"/>
              </a:ext>
            </a:extLst>
          </p:cNvPr>
          <p:cNvSpPr txBox="1"/>
          <p:nvPr/>
        </p:nvSpPr>
        <p:spPr>
          <a:xfrm>
            <a:off x="1693333" y="1120676"/>
            <a:ext cx="8568267" cy="4832092"/>
          </a:xfrm>
          <a:prstGeom prst="rect">
            <a:avLst/>
          </a:prstGeom>
          <a:noFill/>
        </p:spPr>
        <p:txBody>
          <a:bodyPr wrap="square">
            <a:spAutoFit/>
          </a:bodyPr>
          <a:lstStyle/>
          <a:p>
            <a:r>
              <a:rPr lang="en-GB" dirty="0">
                <a:latin typeface="Comic Sans MS" panose="030F0702030302020204" pitchFamily="66" charset="0"/>
              </a:rPr>
              <a:t>At </a:t>
            </a:r>
            <a:r>
              <a:rPr lang="en-GB" b="1" dirty="0">
                <a:latin typeface="Comic Sans MS" panose="030F0702030302020204" pitchFamily="66" charset="0"/>
              </a:rPr>
              <a:t>Ysgol Golwg Y Cwm</a:t>
            </a:r>
            <a:r>
              <a:rPr lang="en-GB" dirty="0">
                <a:latin typeface="Comic Sans MS" panose="030F0702030302020204" pitchFamily="66" charset="0"/>
              </a:rPr>
              <a:t>, education provided during school hours is free of charge, including all National Curriculum activities.</a:t>
            </a:r>
          </a:p>
          <a:p>
            <a:endParaRPr lang="en-GB" dirty="0">
              <a:latin typeface="Comic Sans MS" panose="030F0702030302020204" pitchFamily="66" charset="0"/>
            </a:endParaRPr>
          </a:p>
          <a:p>
            <a:r>
              <a:rPr lang="en-GB" b="1" u="sng" dirty="0">
                <a:latin typeface="Comic Sans MS" panose="030F0702030302020204" pitchFamily="66" charset="0"/>
              </a:rPr>
              <a:t>School Trips and Activities</a:t>
            </a:r>
            <a:br>
              <a:rPr lang="en-GB" dirty="0">
                <a:latin typeface="Comic Sans MS" panose="030F0702030302020204" pitchFamily="66" charset="0"/>
              </a:rPr>
            </a:br>
            <a:r>
              <a:rPr lang="en-GB" dirty="0">
                <a:latin typeface="Comic Sans MS" panose="030F0702030302020204" pitchFamily="66" charset="0"/>
              </a:rPr>
              <a:t>We may invite parents and carers to make </a:t>
            </a:r>
            <a:r>
              <a:rPr lang="en-GB" b="1" dirty="0">
                <a:latin typeface="Comic Sans MS" panose="030F0702030302020204" pitchFamily="66" charset="0"/>
              </a:rPr>
              <a:t>voluntary contributions</a:t>
            </a:r>
            <a:r>
              <a:rPr lang="en-GB" dirty="0">
                <a:latin typeface="Comic Sans MS" panose="030F0702030302020204" pitchFamily="66" charset="0"/>
              </a:rPr>
              <a:t> towards educational visits and activities that enhance pupils’ learning experiences. Contributions are not compulsory, and no child will be treated differently if a contribution is not made. Visits may include museums, theatres, sporting and outdoor activities, musical events and school trips.</a:t>
            </a:r>
          </a:p>
          <a:p>
            <a:endParaRPr lang="en-GB" b="1" dirty="0">
              <a:latin typeface="Comic Sans MS" panose="030F0702030302020204" pitchFamily="66" charset="0"/>
            </a:endParaRPr>
          </a:p>
          <a:p>
            <a:r>
              <a:rPr lang="en-GB" b="1" u="sng" dirty="0">
                <a:latin typeface="Comic Sans MS" panose="030F0702030302020204" pitchFamily="66" charset="0"/>
              </a:rPr>
              <a:t>Residential Visits</a:t>
            </a:r>
            <a:br>
              <a:rPr lang="en-GB" dirty="0">
                <a:latin typeface="Comic Sans MS" panose="030F0702030302020204" pitchFamily="66" charset="0"/>
              </a:rPr>
            </a:br>
            <a:r>
              <a:rPr lang="en-GB" dirty="0">
                <a:latin typeface="Comic Sans MS" panose="030F0702030302020204" pitchFamily="66" charset="0"/>
              </a:rPr>
              <a:t>Charges are made for residential visits to cover accommodation, meals and travel costs. Families experiencing financial difficulty are encouraged to contact the Headteacher confidentially to discuss possible payment arrangements.</a:t>
            </a:r>
          </a:p>
          <a:p>
            <a:endParaRPr lang="en-GB" dirty="0">
              <a:latin typeface="Comic Sans MS" panose="030F0702030302020204" pitchFamily="66" charset="0"/>
            </a:endParaRPr>
          </a:p>
          <a:p>
            <a:r>
              <a:rPr lang="en-GB" b="1" u="sng" dirty="0">
                <a:latin typeface="Comic Sans MS" panose="030F0702030302020204" pitchFamily="66" charset="0"/>
              </a:rPr>
              <a:t>Music Tuition</a:t>
            </a:r>
            <a:br>
              <a:rPr lang="en-GB" dirty="0">
                <a:latin typeface="Comic Sans MS" panose="030F0702030302020204" pitchFamily="66" charset="0"/>
              </a:rPr>
            </a:br>
            <a:r>
              <a:rPr lang="en-GB" dirty="0">
                <a:latin typeface="Comic Sans MS" panose="030F0702030302020204" pitchFamily="66" charset="0"/>
              </a:rPr>
              <a:t>Curriculum music lessons are free. Additional individual or small-group music tuition provided outside the National Curriculum is chargeable.</a:t>
            </a:r>
          </a:p>
          <a:p>
            <a:endParaRPr lang="en-GB" b="1" dirty="0">
              <a:latin typeface="Comic Sans MS" panose="030F0702030302020204" pitchFamily="66" charset="0"/>
            </a:endParaRPr>
          </a:p>
          <a:p>
            <a:r>
              <a:rPr lang="en-GB" b="1" u="sng" dirty="0">
                <a:latin typeface="Comic Sans MS" panose="030F0702030302020204" pitchFamily="66" charset="0"/>
              </a:rPr>
              <a:t>Swimming</a:t>
            </a:r>
            <a:br>
              <a:rPr lang="en-GB" dirty="0">
                <a:latin typeface="Comic Sans MS" panose="030F0702030302020204" pitchFamily="66" charset="0"/>
              </a:rPr>
            </a:br>
            <a:r>
              <a:rPr lang="en-GB" dirty="0" err="1">
                <a:latin typeface="Comic Sans MS" panose="030F0702030302020204" pitchFamily="66" charset="0"/>
              </a:rPr>
              <a:t>Swimming</a:t>
            </a:r>
            <a:r>
              <a:rPr lang="en-GB" dirty="0">
                <a:latin typeface="Comic Sans MS" panose="030F0702030302020204" pitchFamily="66" charset="0"/>
              </a:rPr>
              <a:t> lessons are provided free of charge as part of the National Curriculum. </a:t>
            </a:r>
          </a:p>
          <a:p>
            <a:r>
              <a:rPr lang="en-GB" dirty="0">
                <a:latin typeface="Comic Sans MS" panose="030F0702030302020204" pitchFamily="66" charset="0"/>
              </a:rPr>
              <a:t>A voluntary contribution towards transport costs may be requested. </a:t>
            </a:r>
          </a:p>
          <a:p>
            <a:r>
              <a:rPr lang="en-GB" dirty="0">
                <a:latin typeface="Comic Sans MS" panose="030F0702030302020204" pitchFamily="66" charset="0"/>
              </a:rPr>
              <a:t>Families experiencing financial difficulty are encouraged to contact the Headteacher.</a:t>
            </a:r>
          </a:p>
        </p:txBody>
      </p:sp>
    </p:spTree>
    <p:extLst>
      <p:ext uri="{BB962C8B-B14F-4D97-AF65-F5344CB8AC3E}">
        <p14:creationId xmlns:p14="http://schemas.microsoft.com/office/powerpoint/2010/main" val="32582667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23"/>
          <p:cNvSpPr txBox="1"/>
          <p:nvPr/>
        </p:nvSpPr>
        <p:spPr>
          <a:xfrm>
            <a:off x="1216475" y="1124744"/>
            <a:ext cx="5006400" cy="32733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omic Sans MS"/>
                <a:ea typeface="Comic Sans MS"/>
                <a:cs typeface="Comic Sans MS"/>
                <a:sym typeface="Comic Sans MS"/>
              </a:rPr>
              <a:t> Tracey Havard (Headteacher)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2000"/>
              <a:buFont typeface="Arial"/>
              <a:buNone/>
            </a:pPr>
            <a:r>
              <a:rPr lang="en-GB" sz="2000" b="0" i="0" u="none" strike="noStrike" cap="none">
                <a:solidFill>
                  <a:schemeClr val="dk1"/>
                </a:solidFill>
                <a:latin typeface="Comic Sans MS"/>
                <a:ea typeface="Comic Sans MS"/>
                <a:cs typeface="Comic Sans MS"/>
                <a:sym typeface="Comic Sans MS"/>
              </a:rPr>
              <a:t>Cllr Huw Williams (Chairperson)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2000"/>
              <a:buFont typeface="Arial"/>
              <a:buNone/>
            </a:pPr>
            <a:r>
              <a:rPr lang="en-GB" sz="2000">
                <a:solidFill>
                  <a:schemeClr val="dk1"/>
                </a:solidFill>
                <a:latin typeface="Comic Sans MS"/>
                <a:ea typeface="Comic Sans MS"/>
                <a:cs typeface="Comic Sans MS"/>
                <a:sym typeface="Comic Sans MS"/>
              </a:rPr>
              <a:t>Kim Gaffney</a:t>
            </a:r>
            <a:r>
              <a:rPr lang="en-GB" sz="2000" b="0" i="0" u="none" strike="noStrike" cap="none">
                <a:solidFill>
                  <a:schemeClr val="dk1"/>
                </a:solidFill>
                <a:latin typeface="Comic Sans MS"/>
                <a:ea typeface="Comic Sans MS"/>
                <a:cs typeface="Comic Sans MS"/>
                <a:sym typeface="Comic Sans MS"/>
              </a:rPr>
              <a:t>  (Vice Chair)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2000"/>
              <a:buFont typeface="Arial"/>
              <a:buNone/>
            </a:pPr>
            <a:r>
              <a:rPr lang="en-GB" sz="2000" b="0" i="0" u="none" strike="noStrike" cap="none">
                <a:solidFill>
                  <a:schemeClr val="dk1"/>
                </a:solidFill>
                <a:latin typeface="Comic Sans MS"/>
                <a:ea typeface="Comic Sans MS"/>
                <a:cs typeface="Comic Sans MS"/>
                <a:sym typeface="Comic Sans MS"/>
              </a:rPr>
              <a:t>Allison Griffiths (Deputy Headteacher)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2000"/>
              <a:buFont typeface="Arial"/>
              <a:buNone/>
            </a:pPr>
            <a:r>
              <a:rPr lang="en-GB" sz="2000" b="0" i="0" u="none" strike="noStrike" cap="none">
                <a:solidFill>
                  <a:schemeClr val="dk1"/>
                </a:solidFill>
                <a:latin typeface="Comic Sans MS"/>
                <a:ea typeface="Comic Sans MS"/>
                <a:cs typeface="Comic Sans MS"/>
                <a:sym typeface="Comic Sans MS"/>
              </a:rPr>
              <a:t>Sharon James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2000"/>
              <a:buFont typeface="Arial"/>
              <a:buNone/>
            </a:pPr>
            <a:r>
              <a:rPr lang="en-GB" sz="2000" b="0" i="0" u="none" strike="noStrike" cap="none">
                <a:solidFill>
                  <a:schemeClr val="dk1"/>
                </a:solidFill>
                <a:latin typeface="Comic Sans MS"/>
                <a:ea typeface="Comic Sans MS"/>
                <a:cs typeface="Comic Sans MS"/>
                <a:sym typeface="Comic Sans MS"/>
              </a:rPr>
              <a:t>Cllr Sarah Williams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2000"/>
              <a:buFont typeface="Arial"/>
              <a:buNone/>
            </a:pPr>
            <a:r>
              <a:rPr lang="en-GB" sz="2000" b="0" i="0" u="none" strike="noStrike" cap="none">
                <a:solidFill>
                  <a:schemeClr val="dk1"/>
                </a:solidFill>
                <a:latin typeface="Comic Sans MS"/>
                <a:ea typeface="Comic Sans MS"/>
                <a:cs typeface="Comic Sans MS"/>
                <a:sym typeface="Comic Sans MS"/>
              </a:rPr>
              <a:t>Matthew Ace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2000"/>
              <a:buFont typeface="Arial"/>
              <a:buNone/>
            </a:pPr>
            <a:r>
              <a:rPr lang="en-GB" sz="2000" b="0" i="0" u="none" strike="noStrike" cap="none">
                <a:solidFill>
                  <a:schemeClr val="dk1"/>
                </a:solidFill>
                <a:latin typeface="Comic Sans MS"/>
                <a:ea typeface="Comic Sans MS"/>
                <a:cs typeface="Comic Sans MS"/>
                <a:sym typeface="Comic Sans MS"/>
              </a:rPr>
              <a:t>Cllr Adrian Williams</a:t>
            </a:r>
            <a:endParaRPr sz="1400" b="0" i="0" u="none" strike="noStrike" cap="none">
              <a:solidFill>
                <a:srgbClr val="000000"/>
              </a:solidFill>
              <a:latin typeface="Arial"/>
              <a:ea typeface="Arial"/>
              <a:cs typeface="Arial"/>
              <a:sym typeface="Arial"/>
            </a:endParaRPr>
          </a:p>
        </p:txBody>
      </p:sp>
      <p:sp>
        <p:nvSpPr>
          <p:cNvPr id="321" name="Google Shape;321;p23"/>
          <p:cNvSpPr/>
          <p:nvPr/>
        </p:nvSpPr>
        <p:spPr>
          <a:xfrm>
            <a:off x="3719736" y="292006"/>
            <a:ext cx="5472608"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GB" sz="4000" b="0" i="0" u="sng" strike="noStrike" cap="none" dirty="0">
                <a:solidFill>
                  <a:schemeClr val="dk1"/>
                </a:solidFill>
                <a:latin typeface="Comic Sans MS"/>
                <a:ea typeface="Comic Sans MS"/>
                <a:cs typeface="Comic Sans MS"/>
                <a:sym typeface="Comic Sans MS"/>
              </a:rPr>
              <a:t>School Governors </a:t>
            </a:r>
            <a:endParaRPr sz="4000" b="0" i="0" u="sng" strike="noStrike" cap="none" dirty="0">
              <a:solidFill>
                <a:schemeClr val="dk1"/>
              </a:solidFill>
              <a:latin typeface="Comic Sans MS"/>
              <a:ea typeface="Comic Sans MS"/>
              <a:cs typeface="Comic Sans MS"/>
              <a:sym typeface="Comic Sans MS"/>
            </a:endParaRPr>
          </a:p>
        </p:txBody>
      </p:sp>
      <p:sp>
        <p:nvSpPr>
          <p:cNvPr id="322" name="Google Shape;32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26</a:t>
            </a:fld>
            <a:endParaRPr/>
          </a:p>
        </p:txBody>
      </p:sp>
      <p:sp>
        <p:nvSpPr>
          <p:cNvPr id="323" name="Google Shape;323;p23"/>
          <p:cNvSpPr txBox="1"/>
          <p:nvPr/>
        </p:nvSpPr>
        <p:spPr>
          <a:xfrm>
            <a:off x="6697575" y="1124750"/>
            <a:ext cx="4542900" cy="33294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omic Sans MS"/>
                <a:ea typeface="Comic Sans MS"/>
                <a:cs typeface="Comic Sans MS"/>
                <a:sym typeface="Comic Sans MS"/>
              </a:rPr>
              <a:t>Alex De Melverda</a:t>
            </a:r>
            <a:endParaRPr sz="20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800"/>
              </a:spcBef>
              <a:spcAft>
                <a:spcPts val="0"/>
              </a:spcAft>
              <a:buClr>
                <a:srgbClr val="000000"/>
              </a:buClr>
              <a:buSzPts val="2000"/>
              <a:buFont typeface="Arial"/>
              <a:buNone/>
            </a:pPr>
            <a:r>
              <a:rPr lang="en-GB" sz="2000">
                <a:solidFill>
                  <a:schemeClr val="dk1"/>
                </a:solidFill>
                <a:latin typeface="Comic Sans MS"/>
                <a:ea typeface="Comic Sans MS"/>
                <a:cs typeface="Comic Sans MS"/>
                <a:sym typeface="Comic Sans MS"/>
              </a:rPr>
              <a:t>Helen Thomas</a:t>
            </a:r>
            <a:endParaRPr sz="20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800"/>
              </a:spcBef>
              <a:spcAft>
                <a:spcPts val="0"/>
              </a:spcAft>
              <a:buClr>
                <a:srgbClr val="000000"/>
              </a:buClr>
              <a:buSzPts val="2000"/>
              <a:buFont typeface="Arial"/>
              <a:buNone/>
            </a:pPr>
            <a:r>
              <a:rPr lang="en-GB" sz="2000">
                <a:solidFill>
                  <a:schemeClr val="dk1"/>
                </a:solidFill>
                <a:latin typeface="Comic Sans MS"/>
                <a:ea typeface="Comic Sans MS"/>
                <a:cs typeface="Comic Sans MS"/>
                <a:sym typeface="Comic Sans MS"/>
              </a:rPr>
              <a:t>Nia Busby</a:t>
            </a:r>
            <a:endParaRPr sz="20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800"/>
              </a:spcBef>
              <a:spcAft>
                <a:spcPts val="0"/>
              </a:spcAft>
              <a:buClr>
                <a:srgbClr val="000000"/>
              </a:buClr>
              <a:buSzPts val="2000"/>
              <a:buFont typeface="Arial"/>
              <a:buNone/>
            </a:pPr>
            <a:r>
              <a:rPr lang="en-GB" sz="2000">
                <a:solidFill>
                  <a:schemeClr val="dk1"/>
                </a:solidFill>
                <a:latin typeface="Comic Sans MS"/>
                <a:ea typeface="Comic Sans MS"/>
                <a:cs typeface="Comic Sans MS"/>
                <a:sym typeface="Comic Sans MS"/>
              </a:rPr>
              <a:t>Sian Jones</a:t>
            </a:r>
            <a:endParaRPr sz="20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800"/>
              </a:spcBef>
              <a:spcAft>
                <a:spcPts val="0"/>
              </a:spcAft>
              <a:buClr>
                <a:srgbClr val="000000"/>
              </a:buClr>
              <a:buSzPts val="2000"/>
              <a:buFont typeface="Arial"/>
              <a:buNone/>
            </a:pPr>
            <a:endParaRPr sz="20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800"/>
              </a:spcBef>
              <a:spcAft>
                <a:spcPts val="0"/>
              </a:spcAft>
              <a:buClr>
                <a:srgbClr val="000000"/>
              </a:buClr>
              <a:buSzPts val="2000"/>
              <a:buFont typeface="Arial"/>
              <a:buNone/>
            </a:pPr>
            <a:endParaRPr sz="2000" b="0" i="0" u="none" strike="noStrike" cap="none">
              <a:solidFill>
                <a:schemeClr val="dk1"/>
              </a:solidFill>
              <a:latin typeface="Comic Sans MS"/>
              <a:ea typeface="Comic Sans MS"/>
              <a:cs typeface="Comic Sans MS"/>
              <a:sym typeface="Comic Sans M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24"/>
          <p:cNvSpPr/>
          <p:nvPr/>
        </p:nvSpPr>
        <p:spPr>
          <a:xfrm>
            <a:off x="263352" y="881767"/>
            <a:ext cx="4320480" cy="2431435"/>
          </a:xfrm>
          <a:prstGeom prst="rect">
            <a:avLst/>
          </a:prstGeom>
          <a:noFill/>
          <a:ln w="9525" cap="flat" cmpd="sng">
            <a:solidFill>
              <a:schemeClr val="dk2"/>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sng" strike="noStrike" cap="none">
                <a:solidFill>
                  <a:schemeClr val="dk1"/>
                </a:solidFill>
                <a:latin typeface="Comic Sans MS"/>
                <a:ea typeface="Comic Sans MS"/>
                <a:cs typeface="Comic Sans MS"/>
                <a:sym typeface="Comic Sans MS"/>
              </a:rPr>
              <a:t>Ser Bach Y Cwm  Playgroup.</a:t>
            </a:r>
            <a:endParaRPr sz="1600" b="0"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1800"/>
              <a:buFont typeface="Arial"/>
              <a:buNone/>
            </a:pPr>
            <a:r>
              <a:rPr lang="en-GB" sz="1800" b="0" i="0" u="sng" strike="noStrike" cap="none">
                <a:solidFill>
                  <a:schemeClr val="dk1"/>
                </a:solidFill>
                <a:latin typeface="Comic Sans MS"/>
                <a:ea typeface="Comic Sans MS"/>
                <a:cs typeface="Comic Sans MS"/>
                <a:sym typeface="Comic Sans MS"/>
              </a:rPr>
              <a:t>Flying Start</a:t>
            </a:r>
            <a:endParaRPr sz="16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800"/>
              <a:buFont typeface="Arial"/>
              <a:buNone/>
            </a:pPr>
            <a:r>
              <a:rPr lang="en-GB" sz="1800" b="0" i="0" u="sng" strike="noStrike" cap="none">
                <a:solidFill>
                  <a:schemeClr val="dk1"/>
                </a:solidFill>
                <a:latin typeface="Comic Sans MS"/>
                <a:ea typeface="Comic Sans MS"/>
                <a:cs typeface="Comic Sans MS"/>
                <a:sym typeface="Comic Sans MS"/>
              </a:rPr>
              <a:t>Playgroup leader:</a:t>
            </a:r>
            <a:endParaRPr sz="1800" b="0" i="0" u="sng"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omic Sans MS"/>
                <a:ea typeface="Comic Sans MS"/>
                <a:cs typeface="Comic Sans MS"/>
                <a:sym typeface="Comic Sans MS"/>
              </a:rPr>
              <a:t>Miss Jess /Miss Naomi</a:t>
            </a:r>
            <a:endParaRPr sz="16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endParaRPr sz="1600" b="0" i="0" u="sng"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r>
              <a:rPr lang="en-GB" sz="1600" b="0" i="0" u="sng" strike="noStrike" cap="none">
                <a:solidFill>
                  <a:schemeClr val="dk1"/>
                </a:solidFill>
                <a:latin typeface="Comic Sans MS"/>
                <a:ea typeface="Comic Sans MS"/>
                <a:cs typeface="Comic Sans MS"/>
                <a:sym typeface="Comic Sans MS"/>
              </a:rPr>
              <a:t>Playgroup Assistants:</a:t>
            </a:r>
            <a:endParaRPr sz="16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chemeClr val="dk1"/>
                </a:solidFill>
                <a:latin typeface="Comic Sans MS"/>
                <a:ea typeface="Comic Sans MS"/>
                <a:cs typeface="Comic Sans MS"/>
                <a:sym typeface="Comic Sans MS"/>
              </a:rPr>
              <a:t>Miss Nicola Lewis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chemeClr val="dk1"/>
                </a:solidFill>
                <a:latin typeface="Comic Sans MS"/>
                <a:ea typeface="Comic Sans MS"/>
                <a:cs typeface="Comic Sans MS"/>
                <a:sym typeface="Comic Sans MS"/>
              </a:rPr>
              <a:t>Mrs Charlene Flippin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chemeClr val="dk1"/>
                </a:solidFill>
                <a:latin typeface="Comic Sans MS"/>
                <a:ea typeface="Comic Sans MS"/>
                <a:cs typeface="Comic Sans MS"/>
                <a:sym typeface="Comic Sans MS"/>
              </a:rPr>
              <a:t>Miss Chantelle Morgan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omic Sans MS"/>
              <a:ea typeface="Comic Sans MS"/>
              <a:cs typeface="Comic Sans MS"/>
              <a:sym typeface="Comic Sans MS"/>
            </a:endParaRPr>
          </a:p>
        </p:txBody>
      </p:sp>
      <p:sp>
        <p:nvSpPr>
          <p:cNvPr id="329" name="Google Shape;329;p24"/>
          <p:cNvSpPr txBox="1"/>
          <p:nvPr/>
        </p:nvSpPr>
        <p:spPr>
          <a:xfrm>
            <a:off x="3503712" y="-16465"/>
            <a:ext cx="5544616"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GB" sz="4000" b="0" i="0" u="sng" strike="noStrike" cap="none">
                <a:solidFill>
                  <a:schemeClr val="dk1"/>
                </a:solidFill>
                <a:latin typeface="Comic Sans MS"/>
                <a:ea typeface="Comic Sans MS"/>
                <a:cs typeface="Comic Sans MS"/>
                <a:sym typeface="Comic Sans MS"/>
              </a:rPr>
              <a:t>Golwg Y Cwm Staff  </a:t>
            </a:r>
            <a:endParaRPr sz="4000" b="0" i="0" u="sng" strike="noStrike" cap="none">
              <a:solidFill>
                <a:schemeClr val="dk1"/>
              </a:solidFill>
              <a:latin typeface="Comic Sans MS"/>
              <a:ea typeface="Comic Sans MS"/>
              <a:cs typeface="Comic Sans MS"/>
              <a:sym typeface="Comic Sans MS"/>
            </a:endParaRPr>
          </a:p>
        </p:txBody>
      </p:sp>
      <p:sp>
        <p:nvSpPr>
          <p:cNvPr id="330" name="Google Shape;330;p24"/>
          <p:cNvSpPr/>
          <p:nvPr/>
        </p:nvSpPr>
        <p:spPr>
          <a:xfrm>
            <a:off x="2131250" y="3503550"/>
            <a:ext cx="2743200" cy="2706000"/>
          </a:xfrm>
          <a:prstGeom prst="rect">
            <a:avLst/>
          </a:prstGeom>
          <a:noFill/>
          <a:ln w="9525" cap="flat" cmpd="sng">
            <a:solidFill>
              <a:schemeClr val="dk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sng" strike="noStrike" cap="none">
                <a:solidFill>
                  <a:schemeClr val="dk1"/>
                </a:solidFill>
                <a:latin typeface="Comic Sans MS"/>
                <a:ea typeface="Comic Sans MS"/>
                <a:cs typeface="Comic Sans MS"/>
                <a:sym typeface="Comic Sans MS"/>
              </a:rPr>
              <a:t>3/4 Year Old Setting</a:t>
            </a:r>
            <a:endParaRPr sz="1600" b="0" i="0" u="none" strike="noStrike" cap="none">
              <a:solidFill>
                <a:schemeClr val="dk1"/>
              </a:solidFill>
              <a:latin typeface="Corsiva"/>
              <a:ea typeface="Corsiva"/>
              <a:cs typeface="Corsiva"/>
              <a:sym typeface="Corsiva"/>
            </a:endParaRPr>
          </a:p>
          <a:p>
            <a:pPr marL="0" marR="0" lvl="0" indent="0" algn="l" rtl="0">
              <a:lnSpc>
                <a:spcPct val="100000"/>
              </a:lnSpc>
              <a:spcBef>
                <a:spcPts val="0"/>
              </a:spcBef>
              <a:spcAft>
                <a:spcPts val="0"/>
              </a:spcAft>
              <a:buClr>
                <a:srgbClr val="000000"/>
              </a:buClr>
              <a:buSzPts val="1800"/>
              <a:buFont typeface="Arial"/>
              <a:buNone/>
            </a:pPr>
            <a:endParaRPr sz="1800" b="0" i="0" u="sng"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800"/>
              <a:buFont typeface="Arial"/>
              <a:buNone/>
            </a:pPr>
            <a:r>
              <a:rPr lang="en-GB" sz="1800" b="0" i="0" u="sng" strike="noStrike" cap="none">
                <a:solidFill>
                  <a:schemeClr val="dk1"/>
                </a:solidFill>
                <a:latin typeface="Comic Sans MS"/>
                <a:ea typeface="Comic Sans MS"/>
                <a:cs typeface="Comic Sans MS"/>
                <a:sym typeface="Comic Sans MS"/>
              </a:rPr>
              <a:t>Playgroup Leader: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Comic Sans MS"/>
                <a:ea typeface="Comic Sans MS"/>
                <a:cs typeface="Comic Sans MS"/>
                <a:sym typeface="Comic Sans MS"/>
              </a:rPr>
              <a:t>Mrs Adele Elton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sng"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800"/>
              <a:buFont typeface="Arial"/>
              <a:buNone/>
            </a:pPr>
            <a:r>
              <a:rPr lang="en-GB" sz="1800" b="0" i="0" u="sng" strike="noStrike" cap="none">
                <a:solidFill>
                  <a:schemeClr val="dk1"/>
                </a:solidFill>
                <a:latin typeface="Comic Sans MS"/>
                <a:ea typeface="Comic Sans MS"/>
                <a:cs typeface="Comic Sans MS"/>
                <a:sym typeface="Comic Sans MS"/>
              </a:rPr>
              <a:t>Playgroup Assistants:</a:t>
            </a:r>
            <a:endParaRPr sz="18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Comic Sans MS"/>
                <a:ea typeface="Comic Sans MS"/>
                <a:cs typeface="Comic Sans MS"/>
                <a:sym typeface="Comic Sans MS"/>
              </a:rPr>
              <a:t>Miss Tina Watts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Comic Sans MS"/>
                <a:ea typeface="Comic Sans MS"/>
                <a:cs typeface="Comic Sans MS"/>
                <a:sym typeface="Comic Sans MS"/>
              </a:rPr>
              <a:t>Miss Shelby Bateman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Comic Sans MS"/>
                <a:ea typeface="Comic Sans MS"/>
                <a:cs typeface="Comic Sans MS"/>
                <a:sym typeface="Comic Sans MS"/>
              </a:rPr>
              <a:t>Mr Rhys Davies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omic Sans MS"/>
              <a:ea typeface="Comic Sans MS"/>
              <a:cs typeface="Comic Sans MS"/>
              <a:sym typeface="Comic Sans MS"/>
            </a:endParaRPr>
          </a:p>
        </p:txBody>
      </p:sp>
      <p:sp>
        <p:nvSpPr>
          <p:cNvPr id="331" name="Google Shape;331;p24"/>
          <p:cNvSpPr txBox="1"/>
          <p:nvPr/>
        </p:nvSpPr>
        <p:spPr>
          <a:xfrm>
            <a:off x="5159896" y="854283"/>
            <a:ext cx="6530855" cy="5239013"/>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600"/>
              <a:buFont typeface="Comic Sans MS"/>
              <a:buNone/>
            </a:pPr>
            <a:r>
              <a:rPr lang="en-GB" sz="1600" b="0" i="0" u="sng" strike="noStrike" cap="none">
                <a:solidFill>
                  <a:schemeClr val="dk1"/>
                </a:solidFill>
                <a:latin typeface="Comic Sans MS"/>
                <a:ea typeface="Comic Sans MS"/>
                <a:cs typeface="Comic Sans MS"/>
                <a:sym typeface="Comic Sans MS"/>
              </a:rPr>
              <a:t>Teaching Staff.</a:t>
            </a:r>
            <a:endParaRPr sz="11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800"/>
              </a:spcBef>
              <a:spcAft>
                <a:spcPts val="0"/>
              </a:spcAft>
              <a:buClr>
                <a:schemeClr val="dk1"/>
              </a:buClr>
              <a:buSzPts val="1600"/>
              <a:buFont typeface="Comic Sans MS"/>
              <a:buNone/>
            </a:pPr>
            <a:r>
              <a:rPr lang="en-GB" sz="1600" b="0" i="0" u="none" strike="noStrike" cap="none">
                <a:solidFill>
                  <a:schemeClr val="dk1"/>
                </a:solidFill>
                <a:latin typeface="Comic Sans MS"/>
                <a:ea typeface="Comic Sans MS"/>
                <a:cs typeface="Comic Sans MS"/>
                <a:sym typeface="Comic Sans MS"/>
              </a:rPr>
              <a:t>Head Teacher: . Mrs Tracey Havard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600"/>
              <a:buFont typeface="Comic Sans MS"/>
              <a:buNone/>
            </a:pPr>
            <a:r>
              <a:rPr lang="en-GB" sz="1600" b="0" i="0" u="none" strike="noStrike" cap="none">
                <a:solidFill>
                  <a:schemeClr val="dk1"/>
                </a:solidFill>
                <a:latin typeface="Comic Sans MS"/>
                <a:ea typeface="Comic Sans MS"/>
                <a:cs typeface="Comic Sans MS"/>
                <a:sym typeface="Comic Sans MS"/>
              </a:rPr>
              <a:t>Deputy Head teacher: Mrs Allison Griffiths</a:t>
            </a:r>
            <a:endParaRPr sz="16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800"/>
              </a:spcBef>
              <a:spcAft>
                <a:spcPts val="0"/>
              </a:spcAft>
              <a:buClr>
                <a:schemeClr val="dk1"/>
              </a:buClr>
              <a:buSzPts val="1600"/>
              <a:buFont typeface="Comic Sans MS"/>
              <a:buNone/>
            </a:pPr>
            <a:r>
              <a:rPr lang="en-GB" sz="1600" b="0" i="0" u="none" strike="noStrike" cap="none">
                <a:solidFill>
                  <a:schemeClr val="dk1"/>
                </a:solidFill>
                <a:latin typeface="Comic Sans MS"/>
                <a:ea typeface="Comic Sans MS"/>
                <a:cs typeface="Comic Sans MS"/>
                <a:sym typeface="Comic Sans MS"/>
              </a:rPr>
              <a:t>Derbyn / Blwyddyn 1: Mrs Sarah Gerard.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600"/>
              <a:buFont typeface="Comic Sans MS"/>
              <a:buNone/>
            </a:pPr>
            <a:r>
              <a:rPr lang="en-GB" sz="1600" b="0" i="0" u="none" strike="noStrike" cap="none">
                <a:solidFill>
                  <a:schemeClr val="dk1"/>
                </a:solidFill>
                <a:latin typeface="Comic Sans MS"/>
                <a:ea typeface="Comic Sans MS"/>
                <a:cs typeface="Comic Sans MS"/>
                <a:sym typeface="Comic Sans MS"/>
              </a:rPr>
              <a:t>Blwyddyn 1 / 2:  Mrs Caroline Williams</a:t>
            </a:r>
            <a:endParaRPr sz="16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800"/>
              </a:spcBef>
              <a:spcAft>
                <a:spcPts val="0"/>
              </a:spcAft>
              <a:buClr>
                <a:schemeClr val="dk1"/>
              </a:buClr>
              <a:buSzPts val="1600"/>
              <a:buFont typeface="Comic Sans MS"/>
              <a:buNone/>
            </a:pPr>
            <a:r>
              <a:rPr lang="en-GB" sz="1600" b="0" i="0" u="none" strike="noStrike" cap="none">
                <a:solidFill>
                  <a:schemeClr val="dk1"/>
                </a:solidFill>
                <a:latin typeface="Comic Sans MS"/>
                <a:ea typeface="Comic Sans MS"/>
                <a:cs typeface="Comic Sans MS"/>
                <a:sym typeface="Comic Sans MS"/>
              </a:rPr>
              <a:t>Blwyddyn  2/ 3:  Mrs Natalie Edwards</a:t>
            </a:r>
            <a:endParaRPr sz="16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800"/>
              </a:spcBef>
              <a:spcAft>
                <a:spcPts val="0"/>
              </a:spcAft>
              <a:buClr>
                <a:schemeClr val="dk1"/>
              </a:buClr>
              <a:buSzPts val="1600"/>
              <a:buFont typeface="Comic Sans MS"/>
              <a:buNone/>
            </a:pPr>
            <a:r>
              <a:rPr lang="en-GB" sz="1600" b="0" i="0" u="none" strike="noStrike" cap="none">
                <a:solidFill>
                  <a:schemeClr val="dk1"/>
                </a:solidFill>
                <a:latin typeface="Comic Sans MS"/>
                <a:ea typeface="Comic Sans MS"/>
                <a:cs typeface="Comic Sans MS"/>
                <a:sym typeface="Comic Sans MS"/>
              </a:rPr>
              <a:t>Blwyddyn 3/4 : Miss Dionne Rowe</a:t>
            </a:r>
            <a:endParaRPr sz="16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800"/>
              </a:spcBef>
              <a:spcAft>
                <a:spcPts val="0"/>
              </a:spcAft>
              <a:buClr>
                <a:schemeClr val="dk1"/>
              </a:buClr>
              <a:buSzPts val="1600"/>
              <a:buFont typeface="Comic Sans MS"/>
              <a:buNone/>
            </a:pPr>
            <a:r>
              <a:rPr lang="en-GB" sz="1600" b="0" i="0" u="none" strike="noStrike" cap="none">
                <a:solidFill>
                  <a:schemeClr val="dk1"/>
                </a:solidFill>
                <a:latin typeface="Comic Sans MS"/>
                <a:ea typeface="Comic Sans MS"/>
                <a:cs typeface="Comic Sans MS"/>
                <a:sym typeface="Comic Sans MS"/>
              </a:rPr>
              <a:t>Blwyddyn 4/5 : Miss Shauna Davies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600"/>
              <a:buFont typeface="Comic Sans MS"/>
              <a:buNone/>
            </a:pPr>
            <a:r>
              <a:rPr lang="en-GB" sz="1600" b="0" i="0" u="none" strike="noStrike" cap="none">
                <a:solidFill>
                  <a:schemeClr val="dk1"/>
                </a:solidFill>
                <a:latin typeface="Comic Sans MS"/>
                <a:ea typeface="Comic Sans MS"/>
                <a:cs typeface="Comic Sans MS"/>
                <a:sym typeface="Comic Sans MS"/>
              </a:rPr>
              <a:t>Blwyddyn 6:  Miss Bethan Seabourne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chemeClr val="dk1"/>
              </a:buClr>
              <a:buSzPts val="1600"/>
              <a:buFont typeface="Comic Sans MS"/>
              <a:buNone/>
            </a:pPr>
            <a:r>
              <a:rPr lang="en-GB" sz="1600" b="0" i="0" u="none" strike="noStrike" cap="none">
                <a:solidFill>
                  <a:schemeClr val="dk1"/>
                </a:solidFill>
                <a:latin typeface="Comic Sans MS"/>
                <a:ea typeface="Comic Sans MS"/>
                <a:cs typeface="Comic Sans MS"/>
                <a:sym typeface="Comic Sans MS"/>
              </a:rPr>
              <a:t>Learning Support Class KS2: Mrs Hayley Bennett</a:t>
            </a:r>
            <a:endParaRPr sz="16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800"/>
              </a:spcBef>
              <a:spcAft>
                <a:spcPts val="0"/>
              </a:spcAft>
              <a:buClr>
                <a:schemeClr val="dk1"/>
              </a:buClr>
              <a:buSzPts val="1600"/>
              <a:buFont typeface="Comic Sans MS"/>
              <a:buNone/>
            </a:pPr>
            <a:r>
              <a:rPr lang="en-GB" sz="1600" b="0" i="0" u="none" strike="noStrike" cap="none">
                <a:solidFill>
                  <a:schemeClr val="dk1"/>
                </a:solidFill>
                <a:latin typeface="Comic Sans MS"/>
                <a:ea typeface="Comic Sans MS"/>
                <a:cs typeface="Comic Sans MS"/>
                <a:sym typeface="Comic Sans MS"/>
              </a:rPr>
              <a:t>Learning Support Class FP: Mrs Elizabeth Miller</a:t>
            </a:r>
            <a:endParaRPr sz="16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800"/>
              </a:spcBef>
              <a:spcAft>
                <a:spcPts val="0"/>
              </a:spcAft>
              <a:buClr>
                <a:schemeClr val="dk1"/>
              </a:buClr>
              <a:buSzPts val="1600"/>
              <a:buFont typeface="Comic Sans MS"/>
              <a:buNone/>
            </a:pPr>
            <a:r>
              <a:rPr lang="en-GB" sz="1600" b="0" i="0" u="none" strike="noStrike" cap="none">
                <a:solidFill>
                  <a:schemeClr val="dk1"/>
                </a:solidFill>
                <a:latin typeface="Comic Sans MS"/>
                <a:ea typeface="Comic Sans MS"/>
                <a:cs typeface="Comic Sans MS"/>
                <a:sym typeface="Comic Sans MS"/>
              </a:rPr>
              <a:t>ALNCO: Mrs Tracey Havard</a:t>
            </a:r>
            <a:endParaRPr sz="16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800"/>
              </a:spcBef>
              <a:spcAft>
                <a:spcPts val="0"/>
              </a:spcAft>
              <a:buClr>
                <a:schemeClr val="dk1"/>
              </a:buClr>
              <a:buSzPts val="1600"/>
              <a:buFont typeface="Comic Sans MS"/>
              <a:buNone/>
            </a:pPr>
            <a:r>
              <a:rPr lang="en-GB" sz="1600" b="0" i="0" u="none" strike="noStrike" cap="none">
                <a:solidFill>
                  <a:schemeClr val="dk1"/>
                </a:solidFill>
                <a:latin typeface="Comic Sans MS"/>
                <a:ea typeface="Comic Sans MS"/>
                <a:cs typeface="Comic Sans MS"/>
                <a:sym typeface="Comic Sans MS"/>
              </a:rPr>
              <a:t>PPA Teacher: Miss Sophie Jones </a:t>
            </a:r>
            <a:endParaRPr sz="1600" b="0" i="0" u="none" strike="noStrike" cap="none">
              <a:solidFill>
                <a:schemeClr val="dk1"/>
              </a:solidFill>
              <a:latin typeface="Comic Sans MS"/>
              <a:ea typeface="Comic Sans MS"/>
              <a:cs typeface="Comic Sans MS"/>
              <a:sym typeface="Comic Sans MS"/>
            </a:endParaRPr>
          </a:p>
        </p:txBody>
      </p:sp>
      <p:sp>
        <p:nvSpPr>
          <p:cNvPr id="332" name="Google Shape;332;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27</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25"/>
          <p:cNvSpPr/>
          <p:nvPr/>
        </p:nvSpPr>
        <p:spPr>
          <a:xfrm>
            <a:off x="3723572" y="8466"/>
            <a:ext cx="5976664"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GB" sz="3200" b="0" i="0" u="sng" strike="noStrike" cap="none">
                <a:solidFill>
                  <a:schemeClr val="dk1"/>
                </a:solidFill>
                <a:latin typeface="Comic Sans MS"/>
                <a:ea typeface="Comic Sans MS"/>
                <a:cs typeface="Comic Sans MS"/>
                <a:sym typeface="Comic Sans MS"/>
              </a:rPr>
              <a:t>Golwg Y Cwm Staff  </a:t>
            </a:r>
            <a:endParaRPr sz="3200" b="0" i="0" u="sng" strike="noStrike" cap="none">
              <a:solidFill>
                <a:schemeClr val="dk1"/>
              </a:solidFill>
              <a:latin typeface="Comic Sans MS"/>
              <a:ea typeface="Comic Sans MS"/>
              <a:cs typeface="Comic Sans MS"/>
              <a:sym typeface="Comic Sans MS"/>
            </a:endParaRPr>
          </a:p>
        </p:txBody>
      </p:sp>
      <p:sp>
        <p:nvSpPr>
          <p:cNvPr id="338" name="Google Shape;338;p25"/>
          <p:cNvSpPr txBox="1"/>
          <p:nvPr/>
        </p:nvSpPr>
        <p:spPr>
          <a:xfrm>
            <a:off x="6816075" y="605575"/>
            <a:ext cx="2520300" cy="5706600"/>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dk1"/>
              </a:buClr>
              <a:buSzPts val="1100"/>
              <a:buFont typeface="Comic Sans MS"/>
              <a:buNone/>
            </a:pPr>
            <a:r>
              <a:rPr lang="en-GB" sz="1100" b="0" i="0" u="none" strike="noStrike" cap="none" dirty="0">
                <a:solidFill>
                  <a:schemeClr val="dk1"/>
                </a:solidFill>
                <a:latin typeface="Comic Sans MS"/>
                <a:ea typeface="Comic Sans MS"/>
                <a:cs typeface="Comic Sans MS"/>
                <a:sym typeface="Comic Sans MS"/>
              </a:rPr>
              <a:t> </a:t>
            </a:r>
            <a:r>
              <a:rPr lang="en-GB" sz="1200" b="1" i="0" u="sng" strike="noStrike" cap="none" dirty="0">
                <a:solidFill>
                  <a:schemeClr val="dk1"/>
                </a:solidFill>
                <a:latin typeface="Comic Sans MS"/>
                <a:ea typeface="Comic Sans MS"/>
                <a:cs typeface="Comic Sans MS"/>
                <a:sym typeface="Comic Sans MS"/>
              </a:rPr>
              <a:t>Support staff</a:t>
            </a:r>
            <a:endParaRPr sz="1200" b="1" i="0" u="none" strike="noStrike" cap="none" dirty="0">
              <a:solidFill>
                <a:schemeClr val="dk1"/>
              </a:solidFill>
              <a:latin typeface="Comic Sans MS"/>
              <a:ea typeface="Comic Sans MS"/>
              <a:cs typeface="Comic Sans MS"/>
              <a:sym typeface="Comic Sans MS"/>
            </a:endParaRPr>
          </a:p>
          <a:p>
            <a:pPr marL="0" marR="0" lvl="0" indent="0" algn="just" rtl="0">
              <a:lnSpc>
                <a:spcPct val="100000"/>
              </a:lnSpc>
              <a:spcBef>
                <a:spcPts val="800"/>
              </a:spcBef>
              <a:spcAft>
                <a:spcPts val="0"/>
              </a:spcAft>
              <a:buClr>
                <a:schemeClr val="dk1"/>
              </a:buClr>
              <a:buSzPts val="1200"/>
              <a:buFont typeface="Comic Sans MS"/>
              <a:buNone/>
            </a:pPr>
            <a:r>
              <a:rPr lang="en-GB" sz="1200" b="0" i="0" u="sng" strike="noStrike" cap="none" dirty="0">
                <a:solidFill>
                  <a:schemeClr val="dk1"/>
                </a:solidFill>
                <a:latin typeface="Comic Sans MS"/>
                <a:ea typeface="Comic Sans MS"/>
                <a:cs typeface="Comic Sans MS"/>
                <a:sym typeface="Comic Sans MS"/>
              </a:rPr>
              <a:t>Foundation Phase</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chemeClr val="dk1"/>
              </a:buClr>
              <a:buSzPts val="1400"/>
              <a:buFont typeface="Comic Sans MS"/>
              <a:buNone/>
            </a:pPr>
            <a:r>
              <a:rPr lang="en-GB" sz="1400" b="0" i="0" u="none" strike="noStrike" cap="none" dirty="0">
                <a:solidFill>
                  <a:schemeClr val="dk1"/>
                </a:solidFill>
                <a:latin typeface="Comic Sans MS"/>
                <a:ea typeface="Comic Sans MS"/>
                <a:cs typeface="Comic Sans MS"/>
                <a:sym typeface="Comic Sans MS"/>
              </a:rPr>
              <a:t>Mrs Hayley Bateman</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chemeClr val="dk1"/>
              </a:buClr>
              <a:buSzPts val="1400"/>
              <a:buFont typeface="Comic Sans MS"/>
              <a:buNone/>
            </a:pPr>
            <a:r>
              <a:rPr lang="en-GB" sz="1400" b="0" i="0" u="none" strike="noStrike" cap="none" dirty="0">
                <a:solidFill>
                  <a:schemeClr val="dk1"/>
                </a:solidFill>
                <a:latin typeface="Comic Sans MS"/>
                <a:ea typeface="Comic Sans MS"/>
                <a:cs typeface="Comic Sans MS"/>
                <a:sym typeface="Comic Sans MS"/>
              </a:rPr>
              <a:t>Mrs Lucy Phillips</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chemeClr val="dk1"/>
              </a:buClr>
              <a:buSzPts val="1400"/>
              <a:buFont typeface="Comic Sans MS"/>
              <a:buNone/>
            </a:pPr>
            <a:r>
              <a:rPr lang="en-GB" sz="1400" b="0" i="0" u="none" strike="noStrike" cap="none" dirty="0">
                <a:solidFill>
                  <a:schemeClr val="dk1"/>
                </a:solidFill>
                <a:latin typeface="Comic Sans MS"/>
                <a:ea typeface="Comic Sans MS"/>
                <a:cs typeface="Comic Sans MS"/>
                <a:sym typeface="Comic Sans MS"/>
              </a:rPr>
              <a:t>Miss Vicky Leahy</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chemeClr val="dk1"/>
              </a:buClr>
              <a:buSzPts val="1400"/>
              <a:buFont typeface="Comic Sans MS"/>
              <a:buNone/>
            </a:pPr>
            <a:r>
              <a:rPr lang="en-GB" sz="1400" b="0" i="0" u="none" strike="noStrike" cap="none" dirty="0">
                <a:solidFill>
                  <a:schemeClr val="dk1"/>
                </a:solidFill>
                <a:latin typeface="Comic Sans MS"/>
                <a:ea typeface="Comic Sans MS"/>
                <a:cs typeface="Comic Sans MS"/>
                <a:sym typeface="Comic Sans MS"/>
              </a:rPr>
              <a:t>Miss Sharon Whitney</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chemeClr val="dk1"/>
              </a:buClr>
              <a:buSzPts val="1400"/>
              <a:buFont typeface="Comic Sans MS"/>
              <a:buNone/>
            </a:pPr>
            <a:r>
              <a:rPr lang="en-GB" sz="1400" b="0" i="0" u="sng" strike="noStrike" cap="none" dirty="0">
                <a:solidFill>
                  <a:schemeClr val="dk1"/>
                </a:solidFill>
                <a:latin typeface="Comic Sans MS"/>
                <a:ea typeface="Comic Sans MS"/>
                <a:cs typeface="Comic Sans MS"/>
                <a:sym typeface="Comic Sans MS"/>
              </a:rPr>
              <a:t>ALN</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chemeClr val="dk1"/>
              </a:buClr>
              <a:buSzPts val="1400"/>
              <a:buFont typeface="Comic Sans MS"/>
              <a:buNone/>
            </a:pPr>
            <a:r>
              <a:rPr lang="en-GB" sz="1400" b="0" i="0" u="none" strike="noStrike" cap="none" dirty="0">
                <a:solidFill>
                  <a:schemeClr val="dk1"/>
                </a:solidFill>
                <a:latin typeface="Comic Sans MS"/>
                <a:ea typeface="Comic Sans MS"/>
                <a:cs typeface="Comic Sans MS"/>
                <a:sym typeface="Comic Sans MS"/>
              </a:rPr>
              <a:t>Mrs Sarah Carter</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chemeClr val="dk1"/>
              </a:buClr>
              <a:buSzPts val="1400"/>
              <a:buFont typeface="Comic Sans MS"/>
              <a:buNone/>
            </a:pPr>
            <a:r>
              <a:rPr lang="en-GB" sz="1400" b="0" i="0" u="none" strike="noStrike" cap="none" dirty="0">
                <a:solidFill>
                  <a:schemeClr val="dk1"/>
                </a:solidFill>
                <a:latin typeface="Comic Sans MS"/>
                <a:ea typeface="Comic Sans MS"/>
                <a:cs typeface="Comic Sans MS"/>
                <a:sym typeface="Comic Sans MS"/>
              </a:rPr>
              <a:t>Mrs Sharon James</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chemeClr val="dk1"/>
              </a:buClr>
              <a:buSzPts val="1400"/>
              <a:buFont typeface="Comic Sans MS"/>
              <a:buNone/>
            </a:pPr>
            <a:r>
              <a:rPr lang="en-GB" sz="1400" b="0" i="0" u="none" strike="noStrike" cap="none" dirty="0">
                <a:solidFill>
                  <a:schemeClr val="dk1"/>
                </a:solidFill>
                <a:latin typeface="Comic Sans MS"/>
                <a:ea typeface="Comic Sans MS"/>
                <a:cs typeface="Comic Sans MS"/>
                <a:sym typeface="Comic Sans MS"/>
              </a:rPr>
              <a:t>Miss Sam Leahy</a:t>
            </a:r>
            <a:endParaRPr sz="1800" b="0" i="0" u="none" strike="noStrike" cap="none" dirty="0">
              <a:solidFill>
                <a:schemeClr val="dk1"/>
              </a:solidFill>
              <a:latin typeface="Arial"/>
              <a:ea typeface="Arial"/>
              <a:cs typeface="Arial"/>
              <a:sym typeface="Arial"/>
            </a:endParaRPr>
          </a:p>
          <a:p>
            <a:pPr marL="0" marR="0" lvl="0" indent="0" algn="just" rtl="0">
              <a:lnSpc>
                <a:spcPct val="100000"/>
              </a:lnSpc>
              <a:spcBef>
                <a:spcPts val="800"/>
              </a:spcBef>
              <a:spcAft>
                <a:spcPts val="0"/>
              </a:spcAft>
              <a:buClr>
                <a:schemeClr val="dk1"/>
              </a:buClr>
              <a:buSzPts val="1400"/>
              <a:buFont typeface="Arial"/>
              <a:buNone/>
            </a:pPr>
            <a:r>
              <a:rPr lang="en-GB" sz="1400" b="0" i="0" u="none" strike="noStrike" cap="none" dirty="0">
                <a:solidFill>
                  <a:schemeClr val="dk1"/>
                </a:solidFill>
                <a:latin typeface="Arial"/>
                <a:ea typeface="Arial"/>
                <a:cs typeface="Arial"/>
                <a:sym typeface="Arial"/>
              </a:rPr>
              <a:t>Mrs Jayne Lewis</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chemeClr val="dk1"/>
              </a:buClr>
              <a:buSzPts val="1400"/>
              <a:buFont typeface="Arial"/>
              <a:buNone/>
            </a:pPr>
            <a:r>
              <a:rPr lang="en-GB" sz="1400" b="0" i="0" u="none" strike="noStrike" cap="none" dirty="0">
                <a:solidFill>
                  <a:schemeClr val="dk1"/>
                </a:solidFill>
                <a:latin typeface="Arial"/>
                <a:ea typeface="Arial"/>
                <a:cs typeface="Arial"/>
                <a:sym typeface="Arial"/>
              </a:rPr>
              <a:t>Mr Cian </a:t>
            </a:r>
            <a:r>
              <a:rPr lang="en-GB" sz="1400" b="0" i="0" u="none" strike="noStrike" cap="none" dirty="0" err="1">
                <a:solidFill>
                  <a:schemeClr val="dk1"/>
                </a:solidFill>
                <a:latin typeface="Arial"/>
                <a:ea typeface="Arial"/>
                <a:cs typeface="Arial"/>
                <a:sym typeface="Arial"/>
              </a:rPr>
              <a:t>Gwillim</a:t>
            </a:r>
            <a:endParaRPr sz="1400" b="0" i="0" u="none" strike="noStrike" cap="none" dirty="0">
              <a:solidFill>
                <a:schemeClr val="dk1"/>
              </a:solidFill>
              <a:latin typeface="Arial"/>
              <a:ea typeface="Arial"/>
              <a:cs typeface="Arial"/>
              <a:sym typeface="Arial"/>
            </a:endParaRPr>
          </a:p>
          <a:p>
            <a:pPr marL="0" marR="0" lvl="0" indent="0" algn="just" rtl="0">
              <a:lnSpc>
                <a:spcPct val="100000"/>
              </a:lnSpc>
              <a:spcBef>
                <a:spcPts val="800"/>
              </a:spcBef>
              <a:spcAft>
                <a:spcPts val="0"/>
              </a:spcAft>
              <a:buClr>
                <a:schemeClr val="dk1"/>
              </a:buClr>
              <a:buSzPts val="1400"/>
              <a:buFont typeface="Arial"/>
              <a:buNone/>
            </a:pPr>
            <a:r>
              <a:rPr lang="en-GB" sz="1400" b="0" i="0" u="none" strike="noStrike" cap="none" dirty="0">
                <a:solidFill>
                  <a:schemeClr val="dk1"/>
                </a:solidFill>
                <a:latin typeface="Arial"/>
                <a:ea typeface="Arial"/>
                <a:cs typeface="Arial"/>
                <a:sym typeface="Arial"/>
              </a:rPr>
              <a:t>Mrs </a:t>
            </a:r>
            <a:r>
              <a:rPr lang="en-GB" sz="1400" b="0" i="0" u="none" strike="noStrike" cap="none" dirty="0" err="1">
                <a:solidFill>
                  <a:schemeClr val="dk1"/>
                </a:solidFill>
                <a:latin typeface="Arial"/>
                <a:ea typeface="Arial"/>
                <a:cs typeface="Arial"/>
                <a:sym typeface="Arial"/>
              </a:rPr>
              <a:t>Dathyl</a:t>
            </a:r>
            <a:r>
              <a:rPr lang="en-GB" sz="1400" b="0" i="0" u="none" strike="noStrike" cap="none" dirty="0">
                <a:solidFill>
                  <a:schemeClr val="dk1"/>
                </a:solidFill>
                <a:latin typeface="Arial"/>
                <a:ea typeface="Arial"/>
                <a:cs typeface="Arial"/>
                <a:sym typeface="Arial"/>
              </a:rPr>
              <a:t> Hopkins </a:t>
            </a:r>
            <a:endParaRPr sz="1400" b="0" i="0" u="none" strike="noStrike" cap="none" dirty="0">
              <a:solidFill>
                <a:schemeClr val="dk1"/>
              </a:solidFill>
              <a:latin typeface="Arial"/>
              <a:ea typeface="Arial"/>
              <a:cs typeface="Arial"/>
              <a:sym typeface="Arial"/>
            </a:endParaRPr>
          </a:p>
          <a:p>
            <a:pPr marL="0" marR="0" lvl="0" indent="0" algn="just" rtl="0">
              <a:lnSpc>
                <a:spcPct val="100000"/>
              </a:lnSpc>
              <a:spcBef>
                <a:spcPts val="800"/>
              </a:spcBef>
              <a:spcAft>
                <a:spcPts val="0"/>
              </a:spcAft>
              <a:buClr>
                <a:schemeClr val="dk1"/>
              </a:buClr>
              <a:buSzPts val="1400"/>
              <a:buFont typeface="Arial"/>
              <a:buNone/>
            </a:pPr>
            <a:r>
              <a:rPr lang="en-GB" sz="1400" b="0" i="0" u="none" strike="noStrike" cap="none" dirty="0">
                <a:solidFill>
                  <a:schemeClr val="dk1"/>
                </a:solidFill>
                <a:latin typeface="Arial"/>
                <a:ea typeface="Arial"/>
                <a:cs typeface="Arial"/>
                <a:sym typeface="Arial"/>
              </a:rPr>
              <a:t>Mrs Sharon </a:t>
            </a:r>
            <a:r>
              <a:rPr lang="en-GB" sz="1400" b="0" i="0" u="none" strike="noStrike" cap="none" dirty="0" err="1">
                <a:solidFill>
                  <a:schemeClr val="dk1"/>
                </a:solidFill>
                <a:latin typeface="Arial"/>
                <a:ea typeface="Arial"/>
                <a:cs typeface="Arial"/>
                <a:sym typeface="Arial"/>
              </a:rPr>
              <a:t>Bufton</a:t>
            </a:r>
            <a:r>
              <a:rPr lang="en-GB" sz="1400" b="0" i="0" u="none" strike="noStrike" cap="none" dirty="0">
                <a:solidFill>
                  <a:schemeClr val="dk1"/>
                </a:solidFill>
                <a:latin typeface="Arial"/>
                <a:ea typeface="Arial"/>
                <a:cs typeface="Arial"/>
                <a:sym typeface="Arial"/>
              </a:rPr>
              <a:t> </a:t>
            </a:r>
            <a:endParaRPr sz="1400" b="0" i="0" u="none" strike="noStrike" cap="none" dirty="0">
              <a:solidFill>
                <a:schemeClr val="dk1"/>
              </a:solidFill>
              <a:latin typeface="Arial"/>
              <a:ea typeface="Arial"/>
              <a:cs typeface="Arial"/>
              <a:sym typeface="Arial"/>
            </a:endParaRPr>
          </a:p>
          <a:p>
            <a:pPr marL="0" marR="0" lvl="0" indent="0" algn="just" rtl="0">
              <a:lnSpc>
                <a:spcPct val="100000"/>
              </a:lnSpc>
              <a:spcBef>
                <a:spcPts val="800"/>
              </a:spcBef>
              <a:spcAft>
                <a:spcPts val="0"/>
              </a:spcAft>
              <a:buClr>
                <a:schemeClr val="dk1"/>
              </a:buClr>
              <a:buSzPts val="1400"/>
              <a:buFont typeface="Arial"/>
              <a:buNone/>
            </a:pPr>
            <a:r>
              <a:rPr lang="en-GB" sz="1400" b="0" i="0" u="none" strike="noStrike" cap="none" dirty="0">
                <a:solidFill>
                  <a:schemeClr val="dk1"/>
                </a:solidFill>
                <a:latin typeface="Arial"/>
                <a:ea typeface="Arial"/>
                <a:cs typeface="Arial"/>
                <a:sym typeface="Arial"/>
              </a:rPr>
              <a:t>Mrs Amy Rees Davies</a:t>
            </a:r>
            <a:endParaRPr sz="1400" b="0" i="0" u="none" strike="noStrike" cap="none" dirty="0">
              <a:solidFill>
                <a:schemeClr val="dk1"/>
              </a:solidFill>
              <a:latin typeface="Arial"/>
              <a:ea typeface="Arial"/>
              <a:cs typeface="Arial"/>
              <a:sym typeface="Arial"/>
            </a:endParaRPr>
          </a:p>
          <a:p>
            <a:pPr marL="0" marR="0" lvl="0" indent="0" algn="just" rtl="0">
              <a:lnSpc>
                <a:spcPct val="100000"/>
              </a:lnSpc>
              <a:spcBef>
                <a:spcPts val="800"/>
              </a:spcBef>
              <a:spcAft>
                <a:spcPts val="0"/>
              </a:spcAft>
              <a:buClr>
                <a:schemeClr val="dk1"/>
              </a:buClr>
              <a:buSzPts val="1400"/>
              <a:buFont typeface="Arial"/>
              <a:buNone/>
            </a:pPr>
            <a:r>
              <a:rPr lang="en-GB" sz="1400" b="0" i="0" u="none" strike="noStrike" cap="none" dirty="0">
                <a:solidFill>
                  <a:schemeClr val="dk1"/>
                </a:solidFill>
                <a:latin typeface="Arial"/>
                <a:ea typeface="Arial"/>
                <a:cs typeface="Arial"/>
                <a:sym typeface="Arial"/>
              </a:rPr>
              <a:t>Mrs Andrea James </a:t>
            </a:r>
            <a:endParaRPr sz="1400" b="0" i="0" u="none" strike="noStrike" cap="none" dirty="0">
              <a:solidFill>
                <a:schemeClr val="dk1"/>
              </a:solidFill>
              <a:latin typeface="Arial"/>
              <a:ea typeface="Arial"/>
              <a:cs typeface="Arial"/>
              <a:sym typeface="Arial"/>
            </a:endParaRPr>
          </a:p>
          <a:p>
            <a:pPr marL="0" marR="0" lvl="0" indent="0" algn="just" rtl="0">
              <a:lnSpc>
                <a:spcPct val="100000"/>
              </a:lnSpc>
              <a:spcBef>
                <a:spcPts val="800"/>
              </a:spcBef>
              <a:spcAft>
                <a:spcPts val="0"/>
              </a:spcAft>
              <a:buClr>
                <a:schemeClr val="dk1"/>
              </a:buClr>
              <a:buSzPts val="1400"/>
              <a:buFont typeface="Arial"/>
              <a:buNone/>
            </a:pPr>
            <a:r>
              <a:rPr lang="en-GB" sz="1400" b="0" i="0" u="none" strike="noStrike" cap="none" dirty="0">
                <a:solidFill>
                  <a:schemeClr val="dk1"/>
                </a:solidFill>
                <a:latin typeface="Arial"/>
                <a:ea typeface="Arial"/>
                <a:cs typeface="Arial"/>
                <a:sym typeface="Arial"/>
              </a:rPr>
              <a:t>Miss Kayleigh Evans </a:t>
            </a:r>
            <a:endParaRPr dirty="0">
              <a:solidFill>
                <a:schemeClr val="dk1"/>
              </a:solidFill>
            </a:endParaRPr>
          </a:p>
          <a:p>
            <a:pPr marL="0" marR="0" lvl="0" indent="0" algn="just" rtl="0">
              <a:lnSpc>
                <a:spcPct val="100000"/>
              </a:lnSpc>
              <a:spcBef>
                <a:spcPts val="800"/>
              </a:spcBef>
              <a:spcAft>
                <a:spcPts val="0"/>
              </a:spcAft>
              <a:buClr>
                <a:schemeClr val="dk1"/>
              </a:buClr>
              <a:buSzPts val="1400"/>
              <a:buFont typeface="Arial"/>
              <a:buNone/>
            </a:pPr>
            <a:endParaRPr sz="1400" b="0" i="0" u="none" strike="noStrike" cap="none" dirty="0">
              <a:solidFill>
                <a:schemeClr val="dk1"/>
              </a:solidFill>
              <a:latin typeface="Arial"/>
              <a:ea typeface="Arial"/>
              <a:cs typeface="Arial"/>
              <a:sym typeface="Arial"/>
            </a:endParaRPr>
          </a:p>
          <a:p>
            <a:pPr marL="0" marR="0" lvl="0" indent="0" algn="just" rtl="0">
              <a:lnSpc>
                <a:spcPct val="100000"/>
              </a:lnSpc>
              <a:spcBef>
                <a:spcPts val="800"/>
              </a:spcBef>
              <a:spcAft>
                <a:spcPts val="0"/>
              </a:spcAft>
              <a:buClr>
                <a:schemeClr val="dk1"/>
              </a:buClr>
              <a:buSzPts val="1400"/>
              <a:buFont typeface="Arial"/>
              <a:buNone/>
            </a:pPr>
            <a:endParaRPr sz="1400" b="0" i="0" u="none" strike="noStrike" cap="none" dirty="0">
              <a:solidFill>
                <a:schemeClr val="dk1"/>
              </a:solidFill>
              <a:latin typeface="Arial"/>
              <a:ea typeface="Arial"/>
              <a:cs typeface="Arial"/>
              <a:sym typeface="Arial"/>
            </a:endParaRPr>
          </a:p>
        </p:txBody>
      </p:sp>
      <p:sp>
        <p:nvSpPr>
          <p:cNvPr id="339" name="Google Shape;339;p25"/>
          <p:cNvSpPr txBox="1"/>
          <p:nvPr/>
        </p:nvSpPr>
        <p:spPr>
          <a:xfrm>
            <a:off x="2431475" y="5007975"/>
            <a:ext cx="4112100" cy="901758"/>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100"/>
              <a:buFont typeface="Comic Sans MS"/>
              <a:buNone/>
            </a:pPr>
            <a:r>
              <a:rPr lang="en-GB" sz="1100" b="1" i="0" u="sng" strike="noStrike" cap="none" dirty="0">
                <a:solidFill>
                  <a:schemeClr val="dk1"/>
                </a:solidFill>
                <a:latin typeface="Comic Sans MS"/>
                <a:ea typeface="Comic Sans MS"/>
                <a:cs typeface="Comic Sans MS"/>
                <a:sym typeface="Comic Sans MS"/>
              </a:rPr>
              <a:t>SEN CENTRES</a:t>
            </a:r>
            <a:r>
              <a:rPr lang="en-GB" b="1" u="sng" dirty="0"/>
              <a:t> </a:t>
            </a:r>
            <a:r>
              <a:rPr lang="en-GB" sz="1100" b="1" i="0" u="sng" strike="noStrike" cap="none" dirty="0">
                <a:solidFill>
                  <a:schemeClr val="dk1"/>
                </a:solidFill>
                <a:latin typeface="Comic Sans MS"/>
                <a:ea typeface="Comic Sans MS"/>
                <a:cs typeface="Comic Sans MS"/>
                <a:sym typeface="Comic Sans MS"/>
              </a:rPr>
              <a:t>SUPPORT STAFF</a:t>
            </a:r>
            <a:endParaRPr sz="1400" b="1" i="0" u="sng" strike="noStrike" cap="none" dirty="0">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200"/>
              <a:buFont typeface="Arial"/>
              <a:buNone/>
            </a:pPr>
            <a:r>
              <a:rPr lang="en-GB" sz="1200" b="0" i="0" u="none" strike="noStrike" cap="none" dirty="0">
                <a:solidFill>
                  <a:schemeClr val="dk1"/>
                </a:solidFill>
                <a:latin typeface="Comic Sans MS"/>
                <a:ea typeface="Comic Sans MS"/>
                <a:cs typeface="Comic Sans MS"/>
                <a:sym typeface="Comic Sans MS"/>
              </a:rPr>
              <a:t>Miss Emma Phillips                       Miss</a:t>
            </a:r>
            <a:r>
              <a:rPr lang="en-GB" sz="1200" dirty="0">
                <a:solidFill>
                  <a:schemeClr val="dk1"/>
                </a:solidFill>
                <a:latin typeface="Comic Sans MS"/>
                <a:ea typeface="Comic Sans MS"/>
                <a:cs typeface="Comic Sans MS"/>
                <a:sym typeface="Comic Sans MS"/>
              </a:rPr>
              <a:t> </a:t>
            </a:r>
            <a:r>
              <a:rPr lang="en-GB" sz="1200" b="0" i="0" u="none" strike="noStrike" cap="none" dirty="0">
                <a:solidFill>
                  <a:schemeClr val="dk1"/>
                </a:solidFill>
                <a:latin typeface="Comic Sans MS"/>
                <a:ea typeface="Comic Sans MS"/>
                <a:cs typeface="Comic Sans MS"/>
                <a:sym typeface="Comic Sans MS"/>
              </a:rPr>
              <a:t>Rebecca Lewis</a:t>
            </a:r>
            <a:endParaRPr sz="1200" b="0" i="0" u="none" strike="noStrike" cap="none" dirty="0">
              <a:solidFill>
                <a:schemeClr val="dk1"/>
              </a:solidFill>
              <a:latin typeface="Comic Sans MS"/>
              <a:ea typeface="Comic Sans MS"/>
              <a:cs typeface="Comic Sans MS"/>
              <a:sym typeface="Comic Sans MS"/>
            </a:endParaRPr>
          </a:p>
          <a:p>
            <a:pPr marL="0" marR="0" lvl="0" indent="0" algn="l" rtl="0">
              <a:lnSpc>
                <a:spcPct val="100000"/>
              </a:lnSpc>
              <a:spcBef>
                <a:spcPts val="800"/>
              </a:spcBef>
              <a:spcAft>
                <a:spcPts val="0"/>
              </a:spcAft>
              <a:buClr>
                <a:schemeClr val="dk1"/>
              </a:buClr>
              <a:buSzPts val="1800"/>
              <a:buFont typeface="Calibri"/>
              <a:buNone/>
            </a:pPr>
            <a:r>
              <a:rPr lang="en-GB" sz="1800" b="0" i="0" u="none" strike="noStrike" cap="none" dirty="0">
                <a:solidFill>
                  <a:schemeClr val="dk1"/>
                </a:solidFill>
                <a:latin typeface="Arial"/>
                <a:ea typeface="Arial"/>
                <a:cs typeface="Arial"/>
                <a:sym typeface="Arial"/>
              </a:rPr>
              <a:t> </a:t>
            </a:r>
            <a:endParaRPr sz="1800" b="0" i="0" u="none" strike="noStrike" cap="none" dirty="0">
              <a:solidFill>
                <a:schemeClr val="dk1"/>
              </a:solidFill>
              <a:latin typeface="Arial"/>
              <a:ea typeface="Arial"/>
              <a:cs typeface="Arial"/>
              <a:sym typeface="Arial"/>
            </a:endParaRPr>
          </a:p>
        </p:txBody>
      </p:sp>
      <p:sp>
        <p:nvSpPr>
          <p:cNvPr id="340" name="Google Shape;340;p25"/>
          <p:cNvSpPr txBox="1"/>
          <p:nvPr/>
        </p:nvSpPr>
        <p:spPr>
          <a:xfrm>
            <a:off x="9552375" y="764699"/>
            <a:ext cx="2376300" cy="1226700"/>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400"/>
              <a:buFont typeface="Times New Roman"/>
              <a:buNone/>
            </a:pPr>
            <a:r>
              <a:rPr lang="en-GB" sz="1400" b="1" i="0" u="sng" strike="noStrike" cap="none" dirty="0">
                <a:solidFill>
                  <a:schemeClr val="dk1"/>
                </a:solidFill>
                <a:latin typeface="Times New Roman"/>
                <a:ea typeface="Times New Roman"/>
                <a:cs typeface="Times New Roman"/>
                <a:sym typeface="Times New Roman"/>
              </a:rPr>
              <a:t>Peripatetic Teachers</a:t>
            </a:r>
            <a:endParaRPr sz="14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400"/>
              <a:buFont typeface="Calibri"/>
              <a:buNone/>
            </a:pPr>
            <a:endParaRPr sz="1400" b="0" i="0" u="sng" strike="noStrike" cap="none" dirty="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200"/>
              <a:buFont typeface="Comic Sans MS"/>
              <a:buNone/>
            </a:pPr>
            <a:r>
              <a:rPr lang="en-GB" sz="1200" b="0" i="0" u="none" strike="noStrike" cap="none" dirty="0">
                <a:solidFill>
                  <a:schemeClr val="dk1"/>
                </a:solidFill>
                <a:latin typeface="Comic Sans MS"/>
                <a:ea typeface="Comic Sans MS"/>
                <a:cs typeface="Comic Sans MS"/>
                <a:sym typeface="Comic Sans MS"/>
              </a:rPr>
              <a:t>Percussion: Mr. Ray </a:t>
            </a:r>
            <a:r>
              <a:rPr lang="en-GB" sz="1200" b="0" i="0" u="none" strike="noStrike" cap="none" dirty="0" err="1">
                <a:solidFill>
                  <a:schemeClr val="dk1"/>
                </a:solidFill>
                <a:latin typeface="Comic Sans MS"/>
                <a:ea typeface="Comic Sans MS"/>
                <a:cs typeface="Comic Sans MS"/>
                <a:sym typeface="Comic Sans MS"/>
              </a:rPr>
              <a:t>Dizon</a:t>
            </a:r>
            <a:endParaRPr sz="1200" b="0" i="0" u="none" strike="noStrike" cap="none" dirty="0">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chemeClr val="dk1"/>
              </a:buClr>
              <a:buSzPts val="1200"/>
              <a:buFont typeface="Comic Sans MS"/>
              <a:buNone/>
            </a:pPr>
            <a:endParaRPr sz="1200" dirty="0">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chemeClr val="dk1"/>
              </a:buClr>
              <a:buSzPts val="1200"/>
              <a:buFont typeface="Comic Sans MS"/>
              <a:buNone/>
            </a:pPr>
            <a:r>
              <a:rPr lang="en-GB" sz="1200" b="0" i="0" u="none" strike="noStrike" cap="none" dirty="0">
                <a:solidFill>
                  <a:schemeClr val="dk1"/>
                </a:solidFill>
                <a:latin typeface="Comic Sans MS"/>
                <a:ea typeface="Comic Sans MS"/>
                <a:cs typeface="Comic Sans MS"/>
                <a:sym typeface="Comic Sans MS"/>
              </a:rPr>
              <a:t> </a:t>
            </a:r>
            <a:endParaRPr sz="1800" b="0" i="0" u="none" strike="noStrike" cap="none" dirty="0">
              <a:solidFill>
                <a:schemeClr val="dk1"/>
              </a:solidFill>
              <a:latin typeface="Arial"/>
              <a:ea typeface="Arial"/>
              <a:cs typeface="Arial"/>
              <a:sym typeface="Arial"/>
            </a:endParaRPr>
          </a:p>
        </p:txBody>
      </p:sp>
      <p:sp>
        <p:nvSpPr>
          <p:cNvPr id="341" name="Google Shape;341;p25"/>
          <p:cNvSpPr txBox="1"/>
          <p:nvPr/>
        </p:nvSpPr>
        <p:spPr>
          <a:xfrm>
            <a:off x="9979050" y="2344926"/>
            <a:ext cx="1661700" cy="1372200"/>
          </a:xfrm>
          <a:prstGeom prst="rect">
            <a:avLst/>
          </a:prstGeom>
          <a:noFill/>
          <a:ln w="9525" cap="flat"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200"/>
              <a:buFont typeface="Comic Sans MS"/>
              <a:buNone/>
            </a:pPr>
            <a:r>
              <a:rPr lang="en-GB" sz="1200" b="1" i="0" u="sng" strike="noStrike" cap="none" dirty="0">
                <a:solidFill>
                  <a:schemeClr val="dk1"/>
                </a:solidFill>
                <a:latin typeface="Comic Sans MS"/>
                <a:ea typeface="Comic Sans MS"/>
                <a:cs typeface="Comic Sans MS"/>
                <a:sym typeface="Comic Sans MS"/>
              </a:rPr>
              <a:t>Community/ </a:t>
            </a:r>
          </a:p>
          <a:p>
            <a:pPr marL="0" marR="0" lvl="0" indent="0" algn="ctr" rtl="0">
              <a:lnSpc>
                <a:spcPct val="100000"/>
              </a:lnSpc>
              <a:spcBef>
                <a:spcPts val="0"/>
              </a:spcBef>
              <a:spcAft>
                <a:spcPts val="0"/>
              </a:spcAft>
              <a:buClr>
                <a:schemeClr val="dk1"/>
              </a:buClr>
              <a:buSzPts val="1200"/>
              <a:buFont typeface="Comic Sans MS"/>
              <a:buNone/>
            </a:pPr>
            <a:r>
              <a:rPr lang="en-GB" sz="1200" b="1" i="0" u="sng" strike="noStrike" cap="none" dirty="0">
                <a:solidFill>
                  <a:schemeClr val="dk1"/>
                </a:solidFill>
                <a:latin typeface="Comic Sans MS"/>
                <a:ea typeface="Comic Sans MS"/>
                <a:cs typeface="Comic Sans MS"/>
                <a:sym typeface="Comic Sans MS"/>
              </a:rPr>
              <a:t>Family liaison Officer</a:t>
            </a:r>
            <a:endParaRPr sz="1200" b="1" i="0" u="sng" strike="noStrike" cap="none" dirty="0">
              <a:solidFill>
                <a:schemeClr val="dk1"/>
              </a:solidFill>
              <a:latin typeface="Comic Sans MS"/>
              <a:ea typeface="Comic Sans MS"/>
              <a:cs typeface="Comic Sans MS"/>
              <a:sym typeface="Comic Sans MS"/>
            </a:endParaRPr>
          </a:p>
          <a:p>
            <a:pPr marL="0" marR="0" lvl="0" indent="0" algn="ctr" rtl="0">
              <a:lnSpc>
                <a:spcPct val="100000"/>
              </a:lnSpc>
              <a:spcBef>
                <a:spcPts val="800"/>
              </a:spcBef>
              <a:spcAft>
                <a:spcPts val="0"/>
              </a:spcAft>
              <a:buClr>
                <a:schemeClr val="dk1"/>
              </a:buClr>
              <a:buSzPts val="1200"/>
              <a:buFont typeface="Comic Sans MS"/>
              <a:buNone/>
            </a:pPr>
            <a:r>
              <a:rPr lang="en-GB" sz="1200" i="0" strike="noStrike" cap="none" dirty="0">
                <a:solidFill>
                  <a:schemeClr val="dk1"/>
                </a:solidFill>
                <a:latin typeface="Comic Sans MS"/>
                <a:ea typeface="Comic Sans MS"/>
                <a:cs typeface="Comic Sans MS"/>
                <a:sym typeface="Comic Sans MS"/>
              </a:rPr>
              <a:t>Miss Amber </a:t>
            </a:r>
            <a:r>
              <a:rPr lang="en-GB" sz="1200" i="0" strike="noStrike" cap="none" dirty="0" err="1">
                <a:solidFill>
                  <a:schemeClr val="dk1"/>
                </a:solidFill>
                <a:latin typeface="Comic Sans MS"/>
                <a:ea typeface="Comic Sans MS"/>
                <a:cs typeface="Comic Sans MS"/>
                <a:sym typeface="Comic Sans MS"/>
              </a:rPr>
              <a:t>Charalambou</a:t>
            </a:r>
            <a:endParaRPr sz="1200" i="0" strike="noStrike" cap="none" dirty="0">
              <a:solidFill>
                <a:schemeClr val="dk1"/>
              </a:solidFill>
              <a:latin typeface="Comic Sans MS"/>
              <a:ea typeface="Comic Sans MS"/>
              <a:cs typeface="Comic Sans MS"/>
              <a:sym typeface="Comic Sans MS"/>
            </a:endParaRPr>
          </a:p>
        </p:txBody>
      </p:sp>
      <p:sp>
        <p:nvSpPr>
          <p:cNvPr id="342" name="Google Shape;342;p25"/>
          <p:cNvSpPr/>
          <p:nvPr/>
        </p:nvSpPr>
        <p:spPr>
          <a:xfrm>
            <a:off x="393225" y="605575"/>
            <a:ext cx="6214500" cy="4319700"/>
          </a:xfrm>
          <a:prstGeom prst="rect">
            <a:avLst/>
          </a:prstGeom>
          <a:noFill/>
          <a:ln w="9525" cap="flat" cmpd="sng">
            <a:solidFill>
              <a:schemeClr val="dk2"/>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sng" strike="noStrike" cap="none">
                <a:solidFill>
                  <a:schemeClr val="dk1"/>
                </a:solidFill>
                <a:latin typeface="Comic Sans MS"/>
                <a:ea typeface="Comic Sans MS"/>
                <a:cs typeface="Comic Sans MS"/>
                <a:sym typeface="Comic Sans MS"/>
              </a:rPr>
              <a:t>Non-Teaching Staff.</a:t>
            </a:r>
            <a:r>
              <a:rPr lang="en-GB" sz="1400" b="0" i="0" u="none" strike="noStrike" cap="none">
                <a:solidFill>
                  <a:schemeClr val="dk1"/>
                </a:solidFill>
                <a:latin typeface="Comic Sans MS"/>
                <a:ea typeface="Comic Sans MS"/>
                <a:cs typeface="Comic Sans MS"/>
                <a:sym typeface="Comic Sans MS"/>
              </a:rPr>
              <a:t> </a:t>
            </a:r>
            <a:endParaRPr sz="1400" b="0" i="0" u="none" strike="noStrike" cap="none">
              <a:solidFill>
                <a:schemeClr val="dk1"/>
              </a:solidFill>
              <a:latin typeface="Corsiva"/>
              <a:ea typeface="Corsiva"/>
              <a:cs typeface="Corsiva"/>
              <a:sym typeface="Corsiva"/>
            </a:endParaRPr>
          </a:p>
          <a:p>
            <a:pPr marL="0" marR="0" lvl="0" indent="0" algn="l" rtl="0">
              <a:lnSpc>
                <a:spcPct val="100000"/>
              </a:lnSpc>
              <a:spcBef>
                <a:spcPts val="0"/>
              </a:spcBef>
              <a:spcAft>
                <a:spcPts val="0"/>
              </a:spcAft>
              <a:buClr>
                <a:srgbClr val="000000"/>
              </a:buClr>
              <a:buSzPts val="1400"/>
              <a:buFont typeface="Arial"/>
              <a:buNone/>
            </a:pPr>
            <a:r>
              <a:rPr lang="en-GB" sz="1600" b="1" i="0" u="none" strike="noStrike" cap="none">
                <a:solidFill>
                  <a:schemeClr val="dk1"/>
                </a:solidFill>
                <a:latin typeface="Comic Sans MS"/>
                <a:ea typeface="Comic Sans MS"/>
                <a:cs typeface="Comic Sans MS"/>
                <a:sym typeface="Comic Sans MS"/>
              </a:rPr>
              <a:t>School Administrator</a:t>
            </a:r>
            <a:r>
              <a:rPr lang="en-GB" sz="1400" b="0" i="0" u="none" strike="noStrike" cap="none">
                <a:solidFill>
                  <a:schemeClr val="dk1"/>
                </a:solidFill>
                <a:latin typeface="Comic Sans MS"/>
                <a:ea typeface="Comic Sans MS"/>
                <a:cs typeface="Comic Sans MS"/>
                <a:sym typeface="Comic Sans MS"/>
              </a:rPr>
              <a:t>: Mrs Dawn Ace, Mrs Natalie Ace</a:t>
            </a:r>
            <a:endParaRPr sz="1400" b="0" i="0" u="none" strike="noStrike" cap="none">
              <a:solidFill>
                <a:schemeClr val="dk1"/>
              </a:solidFill>
              <a:latin typeface="Corsiva"/>
              <a:ea typeface="Corsiva"/>
              <a:cs typeface="Corsiva"/>
              <a:sym typeface="Corsiva"/>
            </a:endParaRPr>
          </a:p>
          <a:p>
            <a:pPr marL="0" marR="0" lvl="0" indent="0" algn="l" rtl="0">
              <a:lnSpc>
                <a:spcPct val="100000"/>
              </a:lnSpc>
              <a:spcBef>
                <a:spcPts val="0"/>
              </a:spcBef>
              <a:spcAft>
                <a:spcPts val="0"/>
              </a:spcAft>
              <a:buClr>
                <a:srgbClr val="000000"/>
              </a:buClr>
              <a:buSzPts val="1400"/>
              <a:buFont typeface="Arial"/>
              <a:buNone/>
            </a:pPr>
            <a:r>
              <a:rPr lang="en-GB" sz="1600" b="1" i="0" u="none" strike="noStrike" cap="none">
                <a:solidFill>
                  <a:schemeClr val="dk1"/>
                </a:solidFill>
                <a:latin typeface="Comic Sans MS"/>
                <a:ea typeface="Comic Sans MS"/>
                <a:cs typeface="Comic Sans MS"/>
                <a:sym typeface="Comic Sans MS"/>
              </a:rPr>
              <a:t>Caretaker</a:t>
            </a:r>
            <a:r>
              <a:rPr lang="en-GB">
                <a:solidFill>
                  <a:schemeClr val="dk1"/>
                </a:solidFill>
                <a:latin typeface="Comic Sans MS"/>
                <a:ea typeface="Comic Sans MS"/>
                <a:cs typeface="Comic Sans MS"/>
                <a:sym typeface="Comic Sans MS"/>
              </a:rPr>
              <a:t>: </a:t>
            </a:r>
            <a:r>
              <a:rPr lang="en-GB" sz="1400" b="0" i="0" u="none" strike="noStrike" cap="none">
                <a:solidFill>
                  <a:schemeClr val="dk1"/>
                </a:solidFill>
                <a:latin typeface="Comic Sans MS"/>
                <a:ea typeface="Comic Sans MS"/>
                <a:cs typeface="Comic Sans MS"/>
                <a:sym typeface="Comic Sans MS"/>
              </a:rPr>
              <a:t>Mr Rhys Colamazza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600" b="1" i="0" u="none" strike="noStrike" cap="none">
                <a:solidFill>
                  <a:schemeClr val="dk1"/>
                </a:solidFill>
                <a:latin typeface="Comic Sans MS"/>
                <a:ea typeface="Comic Sans MS"/>
                <a:cs typeface="Comic Sans MS"/>
                <a:sym typeface="Comic Sans MS"/>
              </a:rPr>
              <a:t>Cleaners</a:t>
            </a:r>
            <a:r>
              <a:rPr lang="en-GB" sz="1600" b="0" i="0" u="none" strike="noStrike" cap="none">
                <a:solidFill>
                  <a:schemeClr val="dk1"/>
                </a:solidFill>
                <a:latin typeface="Comic Sans MS"/>
                <a:ea typeface="Comic Sans MS"/>
                <a:cs typeface="Comic Sans MS"/>
                <a:sym typeface="Comic Sans MS"/>
              </a:rPr>
              <a:t> </a:t>
            </a:r>
            <a:r>
              <a:rPr lang="en-GB" sz="1400" b="0" i="0" u="none" strike="noStrike" cap="none">
                <a:solidFill>
                  <a:schemeClr val="dk1"/>
                </a:solidFill>
                <a:latin typeface="Comic Sans MS"/>
                <a:ea typeface="Comic Sans MS"/>
                <a:cs typeface="Comic Sans MS"/>
                <a:sym typeface="Comic Sans MS"/>
              </a:rPr>
              <a:t>: Mrs Lisa Holland</a:t>
            </a:r>
            <a:endParaRPr sz="1400" b="0" i="0" u="none" strike="noStrike" cap="none">
              <a:solidFill>
                <a:schemeClr val="dk1"/>
              </a:solidFill>
              <a:latin typeface="Corsiva"/>
              <a:ea typeface="Corsiva"/>
              <a:cs typeface="Corsiva"/>
              <a:sym typeface="Corsiva"/>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Comic Sans MS"/>
                <a:ea typeface="Comic Sans MS"/>
                <a:cs typeface="Comic Sans MS"/>
                <a:sym typeface="Comic Sans MS"/>
              </a:rPr>
              <a:t>                   Mrs Gillian Davies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Comic Sans MS"/>
                <a:ea typeface="Comic Sans MS"/>
                <a:cs typeface="Comic Sans MS"/>
                <a:sym typeface="Comic Sans MS"/>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600" b="1" i="0" u="none" strike="noStrike" cap="none">
                <a:solidFill>
                  <a:schemeClr val="dk1"/>
                </a:solidFill>
                <a:latin typeface="Comic Sans MS"/>
                <a:ea typeface="Comic Sans MS"/>
                <a:cs typeface="Comic Sans MS"/>
                <a:sym typeface="Comic Sans MS"/>
              </a:rPr>
              <a:t>Cook in Charge</a:t>
            </a:r>
            <a:r>
              <a:rPr lang="en-GB" sz="1600" b="0" i="0" u="none" strike="noStrike" cap="none">
                <a:solidFill>
                  <a:schemeClr val="dk1"/>
                </a:solidFill>
                <a:latin typeface="Comic Sans MS"/>
                <a:ea typeface="Comic Sans MS"/>
                <a:cs typeface="Comic Sans MS"/>
                <a:sym typeface="Comic Sans MS"/>
              </a:rPr>
              <a:t>: </a:t>
            </a:r>
            <a:r>
              <a:rPr lang="en-GB" sz="1400" b="0" i="0" u="none" strike="noStrike" cap="none">
                <a:solidFill>
                  <a:schemeClr val="dk1"/>
                </a:solidFill>
                <a:latin typeface="Comic Sans MS"/>
                <a:ea typeface="Comic Sans MS"/>
                <a:cs typeface="Comic Sans MS"/>
                <a:sym typeface="Comic Sans MS"/>
              </a:rPr>
              <a:t>Mrs Mandy Owen.</a:t>
            </a:r>
            <a:endParaRPr sz="1400" b="0" i="0" u="none" strike="noStrike" cap="none">
              <a:solidFill>
                <a:schemeClr val="dk1"/>
              </a:solidFill>
              <a:latin typeface="Corsiva"/>
              <a:ea typeface="Corsiva"/>
              <a:cs typeface="Corsiva"/>
              <a:sym typeface="Corsiva"/>
            </a:endParaRPr>
          </a:p>
          <a:p>
            <a:pPr marL="0" marR="0" lvl="0" indent="0" algn="l" rtl="0">
              <a:lnSpc>
                <a:spcPct val="100000"/>
              </a:lnSpc>
              <a:spcBef>
                <a:spcPts val="0"/>
              </a:spcBef>
              <a:spcAft>
                <a:spcPts val="0"/>
              </a:spcAft>
              <a:buClr>
                <a:srgbClr val="000000"/>
              </a:buClr>
              <a:buSzPts val="1400"/>
              <a:buFont typeface="Arial"/>
              <a:buNone/>
            </a:pPr>
            <a:r>
              <a:rPr lang="en-GB" sz="1600" b="1" i="0" u="none" strike="noStrike" cap="none">
                <a:solidFill>
                  <a:schemeClr val="dk1"/>
                </a:solidFill>
                <a:latin typeface="Comic Sans MS"/>
                <a:ea typeface="Comic Sans MS"/>
                <a:cs typeface="Comic Sans MS"/>
                <a:sym typeface="Comic Sans MS"/>
              </a:rPr>
              <a:t>Assistant Cook:</a:t>
            </a:r>
            <a:r>
              <a:rPr lang="en-GB" sz="1600" b="0" i="0" u="none" strike="noStrike" cap="none">
                <a:solidFill>
                  <a:schemeClr val="dk1"/>
                </a:solidFill>
                <a:latin typeface="Comic Sans MS"/>
                <a:ea typeface="Comic Sans MS"/>
                <a:cs typeface="Comic Sans MS"/>
                <a:sym typeface="Comic Sans MS"/>
              </a:rPr>
              <a:t> </a:t>
            </a:r>
            <a:r>
              <a:rPr lang="en-GB" sz="1400" b="0" i="0" u="none" strike="noStrike" cap="none">
                <a:solidFill>
                  <a:schemeClr val="dk1"/>
                </a:solidFill>
                <a:latin typeface="Comic Sans MS"/>
                <a:ea typeface="Comic Sans MS"/>
                <a:cs typeface="Comic Sans MS"/>
                <a:sym typeface="Comic Sans MS"/>
              </a:rPr>
              <a:t>Mrs Dawn Davies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Comic Sans MS"/>
                <a:ea typeface="Comic Sans MS"/>
                <a:cs typeface="Comic Sans MS"/>
                <a:sym typeface="Comic Sans MS"/>
              </a:rPr>
              <a:t>                          </a:t>
            </a:r>
            <a:endParaRPr sz="1400" b="1" i="0" u="none" strike="noStrike" cap="none">
              <a:solidFill>
                <a:schemeClr val="dk1"/>
              </a:solidFill>
              <a:latin typeface="Corsiva"/>
              <a:ea typeface="Corsiva"/>
              <a:cs typeface="Corsiva"/>
              <a:sym typeface="Corsiva"/>
            </a:endParaRPr>
          </a:p>
          <a:p>
            <a:pPr marL="0" marR="0" lvl="0" indent="0" algn="l" rtl="0">
              <a:lnSpc>
                <a:spcPct val="100000"/>
              </a:lnSpc>
              <a:spcBef>
                <a:spcPts val="0"/>
              </a:spcBef>
              <a:spcAft>
                <a:spcPts val="0"/>
              </a:spcAft>
              <a:buClr>
                <a:srgbClr val="000000"/>
              </a:buClr>
              <a:buSzPts val="1400"/>
              <a:buFont typeface="Arial"/>
              <a:buNone/>
            </a:pPr>
            <a:r>
              <a:rPr lang="en-GB" sz="1600" b="1" i="0" u="none" strike="noStrike" cap="none">
                <a:solidFill>
                  <a:schemeClr val="dk1"/>
                </a:solidFill>
                <a:latin typeface="Comic Sans MS"/>
                <a:ea typeface="Comic Sans MS"/>
                <a:cs typeface="Comic Sans MS"/>
                <a:sym typeface="Comic Sans MS"/>
              </a:rPr>
              <a:t>Mid-day Supervisors:</a:t>
            </a:r>
            <a:r>
              <a:rPr lang="en-GB" sz="1400" b="1" i="0" u="none" strike="noStrike" cap="none">
                <a:solidFill>
                  <a:schemeClr val="dk1"/>
                </a:solidFill>
                <a:latin typeface="Comic Sans MS"/>
                <a:ea typeface="Comic Sans MS"/>
                <a:cs typeface="Comic Sans MS"/>
                <a:sym typeface="Comic Sans MS"/>
              </a:rPr>
              <a:t>	</a:t>
            </a:r>
            <a:r>
              <a:rPr lang="en-GB" sz="1400" b="0" i="0" u="none" strike="noStrike" cap="none">
                <a:solidFill>
                  <a:schemeClr val="dk1"/>
                </a:solidFill>
                <a:latin typeface="Comic Sans MS"/>
                <a:ea typeface="Comic Sans MS"/>
                <a:cs typeface="Comic Sans MS"/>
                <a:sym typeface="Comic Sans MS"/>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Comic Sans MS"/>
                <a:ea typeface="Comic Sans MS"/>
                <a:cs typeface="Comic Sans MS"/>
                <a:sym typeface="Comic Sans MS"/>
              </a:rPr>
              <a:t>Mrs Sarah Carter   Miss Nicola Lewis     Mr Cian Gwilym</a:t>
            </a:r>
            <a:endParaRPr sz="1400" b="0" i="0" u="none" strike="noStrike" cap="none">
              <a:solidFill>
                <a:schemeClr val="dk1"/>
              </a:solidFill>
              <a:latin typeface="Corsiva"/>
              <a:ea typeface="Corsiva"/>
              <a:cs typeface="Corsiva"/>
              <a:sym typeface="Corsiva"/>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Comic Sans MS"/>
                <a:ea typeface="Comic Sans MS"/>
                <a:cs typeface="Comic Sans MS"/>
                <a:sym typeface="Comic Sans MS"/>
              </a:rPr>
              <a:t>Mrs Jayne Lewis    M</a:t>
            </a:r>
            <a:r>
              <a:rPr lang="en-GB">
                <a:solidFill>
                  <a:schemeClr val="dk1"/>
                </a:solidFill>
                <a:latin typeface="Comic Sans MS"/>
                <a:ea typeface="Comic Sans MS"/>
                <a:cs typeface="Comic Sans MS"/>
                <a:sym typeface="Comic Sans MS"/>
              </a:rPr>
              <a:t>rs Dathyl Hopkins  Miss Emma Phillips </a:t>
            </a:r>
            <a:endParaRPr sz="1400" b="0" i="0" u="none" strike="noStrike" cap="none">
              <a:solidFill>
                <a:schemeClr val="dk1"/>
              </a:solidFill>
              <a:latin typeface="Corsiva"/>
              <a:ea typeface="Corsiva"/>
              <a:cs typeface="Corsiva"/>
              <a:sym typeface="Corsiva"/>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Comic Sans MS"/>
                <a:ea typeface="Comic Sans MS"/>
                <a:cs typeface="Comic Sans MS"/>
                <a:sym typeface="Comic Sans MS"/>
              </a:rPr>
              <a:t>Miss Sam Leahy     Miss Vicky Leahy       </a:t>
            </a:r>
            <a:endParaRPr sz="14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400"/>
              <a:buFont typeface="Arial"/>
              <a:buNone/>
            </a:pPr>
            <a:r>
              <a:rPr lang="en-GB">
                <a:solidFill>
                  <a:schemeClr val="dk1"/>
                </a:solidFill>
                <a:latin typeface="Comic Sans MS"/>
                <a:ea typeface="Comic Sans MS"/>
                <a:cs typeface="Comic Sans MS"/>
                <a:sym typeface="Comic Sans MS"/>
              </a:rPr>
              <a:t>Miss Sharon Whitney                             </a:t>
            </a:r>
            <a:endParaRPr>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600"/>
              <a:buFont typeface="Arial"/>
              <a:buNone/>
            </a:pPr>
            <a:r>
              <a:rPr lang="en-GB" sz="1600" b="1" i="0" u="none" strike="noStrike" cap="none">
                <a:solidFill>
                  <a:schemeClr val="dk1"/>
                </a:solidFill>
                <a:latin typeface="Comic Sans MS"/>
                <a:ea typeface="Comic Sans MS"/>
                <a:cs typeface="Comic Sans MS"/>
                <a:sym typeface="Comic Sans MS"/>
              </a:rPr>
              <a:t>Breakfast Club supervisors    </a:t>
            </a:r>
            <a:endParaRPr sz="1400" b="1" i="0" u="none" strike="noStrike" cap="none">
              <a:solidFill>
                <a:schemeClr val="dk1"/>
              </a:solidFill>
              <a:latin typeface="Corsiva"/>
              <a:ea typeface="Corsiva"/>
              <a:cs typeface="Corsiva"/>
              <a:sym typeface="Corsiva"/>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Comic Sans MS"/>
                <a:ea typeface="Comic Sans MS"/>
                <a:cs typeface="Comic Sans MS"/>
                <a:sym typeface="Comic Sans MS"/>
              </a:rPr>
              <a:t>Mrs Sharon James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Comic Sans MS"/>
                <a:ea typeface="Comic Sans MS"/>
                <a:cs typeface="Comic Sans MS"/>
                <a:sym typeface="Comic Sans MS"/>
              </a:rPr>
              <a:t>Mrs Jayne Lewis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Comic Sans MS"/>
                <a:ea typeface="Comic Sans MS"/>
                <a:cs typeface="Comic Sans MS"/>
                <a:sym typeface="Comic Sans MS"/>
              </a:rPr>
              <a:t>Mrs Mandy Owen</a:t>
            </a:r>
            <a:endParaRPr sz="1400" b="0" i="0" u="none" strike="noStrike" cap="none">
              <a:solidFill>
                <a:schemeClr val="dk1"/>
              </a:solidFill>
              <a:latin typeface="Corsiva"/>
              <a:ea typeface="Corsiva"/>
              <a:cs typeface="Corsiva"/>
              <a:sym typeface="Corsiva"/>
            </a:endParaRPr>
          </a:p>
        </p:txBody>
      </p:sp>
      <p:sp>
        <p:nvSpPr>
          <p:cNvPr id="343" name="Google Shape;34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28</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25"/>
          <p:cNvSpPr/>
          <p:nvPr/>
        </p:nvSpPr>
        <p:spPr>
          <a:xfrm>
            <a:off x="3740505" y="220133"/>
            <a:ext cx="5976664"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GB" sz="3200" u="sng" dirty="0">
                <a:solidFill>
                  <a:schemeClr val="dk1"/>
                </a:solidFill>
                <a:latin typeface="Comic Sans MS"/>
                <a:ea typeface="Comic Sans MS"/>
                <a:cs typeface="Comic Sans MS"/>
                <a:sym typeface="Comic Sans MS"/>
              </a:rPr>
              <a:t>School Term Dates </a:t>
            </a:r>
            <a:endParaRPr sz="3200" b="0" i="0" u="sng" strike="noStrike" cap="none" dirty="0">
              <a:solidFill>
                <a:schemeClr val="dk1"/>
              </a:solidFill>
              <a:latin typeface="Comic Sans MS"/>
              <a:ea typeface="Comic Sans MS"/>
              <a:cs typeface="Comic Sans MS"/>
              <a:sym typeface="Comic Sans MS"/>
            </a:endParaRPr>
          </a:p>
        </p:txBody>
      </p:sp>
      <p:sp>
        <p:nvSpPr>
          <p:cNvPr id="343" name="Google Shape;34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29</a:t>
            </a:fld>
            <a:endParaRPr/>
          </a:p>
        </p:txBody>
      </p:sp>
      <p:sp>
        <p:nvSpPr>
          <p:cNvPr id="12" name="TextBox 11">
            <a:extLst>
              <a:ext uri="{FF2B5EF4-FFF2-40B4-BE49-F238E27FC236}">
                <a16:creationId xmlns:a16="http://schemas.microsoft.com/office/drawing/2014/main" id="{D085F17E-56B8-4131-A3D6-5D4460B53CD3}"/>
              </a:ext>
            </a:extLst>
          </p:cNvPr>
          <p:cNvSpPr txBox="1"/>
          <p:nvPr/>
        </p:nvSpPr>
        <p:spPr>
          <a:xfrm>
            <a:off x="283633" y="804908"/>
            <a:ext cx="11624734" cy="5303824"/>
          </a:xfrm>
          <a:prstGeom prst="rect">
            <a:avLst/>
          </a:prstGeom>
          <a:noFill/>
        </p:spPr>
        <p:txBody>
          <a:bodyPr wrap="square">
            <a:spAutoFit/>
          </a:bodyPr>
          <a:lstStyle/>
          <a:p>
            <a:pPr>
              <a:lnSpc>
                <a:spcPct val="115000"/>
              </a:lnSpc>
              <a:spcAft>
                <a:spcPts val="1000"/>
              </a:spcAft>
            </a:pPr>
            <a:r>
              <a:rPr lang="en-GB" sz="1800" dirty="0">
                <a:effectLst/>
                <a:latin typeface="Comic Sans MS" panose="030F0702030302020204" pitchFamily="66" charset="0"/>
                <a:ea typeface="Calibri" panose="020F0502020204030204" pitchFamily="34" charset="0"/>
                <a:cs typeface="Times New Roman" panose="02020603050405020304" pitchFamily="18" charset="0"/>
              </a:rPr>
              <a:t>                                                                   </a:t>
            </a:r>
            <a:r>
              <a:rPr lang="en-GB" sz="1800" b="1" dirty="0">
                <a:effectLst/>
                <a:latin typeface="Comic Sans MS" panose="030F0702030302020204" pitchFamily="66" charset="0"/>
                <a:ea typeface="Calibri" panose="020F0502020204030204" pitchFamily="34" charset="0"/>
                <a:cs typeface="Times New Roman" panose="02020603050405020304" pitchFamily="18" charset="0"/>
              </a:rPr>
              <a:t>2026 -2027</a:t>
            </a:r>
          </a:p>
          <a:p>
            <a:pPr algn="ctr">
              <a:lnSpc>
                <a:spcPct val="115000"/>
              </a:lnSpc>
              <a:spcAft>
                <a:spcPts val="1000"/>
              </a:spcAft>
            </a:pPr>
            <a:r>
              <a:rPr lang="en-GB" sz="1800" b="1" dirty="0">
                <a:latin typeface="Comic Sans MS" panose="030F0702030302020204" pitchFamily="66" charset="0"/>
                <a:ea typeface="Calibri" panose="020F0502020204030204" pitchFamily="34" charset="0"/>
                <a:cs typeface="Times New Roman" panose="02020603050405020304" pitchFamily="18" charset="0"/>
              </a:rPr>
              <a:t>Autumn Term: </a:t>
            </a:r>
            <a:r>
              <a:rPr lang="en-GB" sz="1800" dirty="0">
                <a:latin typeface="Comic Sans MS" panose="030F0702030302020204" pitchFamily="66" charset="0"/>
                <a:ea typeface="Calibri" panose="020F0502020204030204" pitchFamily="34" charset="0"/>
                <a:cs typeface="Times New Roman" panose="02020603050405020304" pitchFamily="18" charset="0"/>
              </a:rPr>
              <a:t>Tuesday 1</a:t>
            </a:r>
            <a:r>
              <a:rPr lang="en-GB" sz="1800" baseline="30000" dirty="0">
                <a:latin typeface="Comic Sans MS" panose="030F0702030302020204" pitchFamily="66" charset="0"/>
                <a:ea typeface="Calibri" panose="020F0502020204030204" pitchFamily="34" charset="0"/>
                <a:cs typeface="Times New Roman" panose="02020603050405020304" pitchFamily="18" charset="0"/>
              </a:rPr>
              <a:t>st</a:t>
            </a:r>
            <a:r>
              <a:rPr lang="en-GB" sz="1800" dirty="0">
                <a:latin typeface="Comic Sans MS" panose="030F0702030302020204" pitchFamily="66" charset="0"/>
                <a:ea typeface="Calibri" panose="020F0502020204030204" pitchFamily="34" charset="0"/>
                <a:cs typeface="Times New Roman" panose="02020603050405020304" pitchFamily="18" charset="0"/>
              </a:rPr>
              <a:t> September – Tuesday 22</a:t>
            </a:r>
            <a:r>
              <a:rPr lang="en-GB" sz="1800" baseline="30000" dirty="0">
                <a:latin typeface="Comic Sans MS" panose="030F0702030302020204" pitchFamily="66" charset="0"/>
                <a:ea typeface="Calibri" panose="020F0502020204030204" pitchFamily="34" charset="0"/>
                <a:cs typeface="Times New Roman" panose="02020603050405020304" pitchFamily="18" charset="0"/>
              </a:rPr>
              <a:t>nd</a:t>
            </a:r>
            <a:r>
              <a:rPr lang="en-GB" sz="1800" dirty="0">
                <a:latin typeface="Comic Sans MS" panose="030F0702030302020204" pitchFamily="66" charset="0"/>
                <a:ea typeface="Calibri" panose="020F0502020204030204" pitchFamily="34" charset="0"/>
                <a:cs typeface="Times New Roman" panose="02020603050405020304" pitchFamily="18" charset="0"/>
              </a:rPr>
              <a:t> December 2026</a:t>
            </a:r>
          </a:p>
          <a:p>
            <a:pPr algn="ctr">
              <a:lnSpc>
                <a:spcPct val="115000"/>
              </a:lnSpc>
              <a:spcAft>
                <a:spcPts val="1000"/>
              </a:spcAft>
            </a:pPr>
            <a:r>
              <a:rPr lang="en-GB" sz="1800" dirty="0">
                <a:latin typeface="Comic Sans MS" panose="030F0702030302020204" pitchFamily="66" charset="0"/>
                <a:ea typeface="Calibri" panose="020F0502020204030204" pitchFamily="34" charset="0"/>
                <a:cs typeface="Times New Roman" panose="02020603050405020304" pitchFamily="18" charset="0"/>
              </a:rPr>
              <a:t>Half Term: Monday 26</a:t>
            </a:r>
            <a:r>
              <a:rPr lang="en-GB" sz="1800" baseline="30000" dirty="0">
                <a:latin typeface="Comic Sans MS" panose="030F0702030302020204" pitchFamily="66" charset="0"/>
                <a:ea typeface="Calibri" panose="020F0502020204030204" pitchFamily="34" charset="0"/>
                <a:cs typeface="Times New Roman" panose="02020603050405020304" pitchFamily="18" charset="0"/>
              </a:rPr>
              <a:t>th</a:t>
            </a:r>
            <a:r>
              <a:rPr lang="en-GB" sz="1800" dirty="0">
                <a:latin typeface="Comic Sans MS" panose="030F0702030302020204" pitchFamily="66" charset="0"/>
                <a:ea typeface="Calibri" panose="020F0502020204030204" pitchFamily="34" charset="0"/>
                <a:cs typeface="Times New Roman" panose="02020603050405020304" pitchFamily="18" charset="0"/>
              </a:rPr>
              <a:t> October – Friday 30</a:t>
            </a:r>
            <a:r>
              <a:rPr lang="en-GB" sz="1800" baseline="30000" dirty="0">
                <a:latin typeface="Comic Sans MS" panose="030F0702030302020204" pitchFamily="66" charset="0"/>
                <a:ea typeface="Calibri" panose="020F0502020204030204" pitchFamily="34" charset="0"/>
                <a:cs typeface="Times New Roman" panose="02020603050405020304" pitchFamily="18" charset="0"/>
              </a:rPr>
              <a:t>th</a:t>
            </a:r>
            <a:r>
              <a:rPr lang="en-GB" sz="1800" dirty="0">
                <a:latin typeface="Comic Sans MS" panose="030F0702030302020204" pitchFamily="66" charset="0"/>
                <a:ea typeface="Calibri" panose="020F0502020204030204" pitchFamily="34" charset="0"/>
                <a:cs typeface="Times New Roman" panose="02020603050405020304" pitchFamily="18" charset="0"/>
              </a:rPr>
              <a:t> October 2026</a:t>
            </a:r>
          </a:p>
          <a:p>
            <a:pPr algn="ctr">
              <a:lnSpc>
                <a:spcPct val="115000"/>
              </a:lnSpc>
              <a:spcAft>
                <a:spcPts val="1000"/>
              </a:spcAft>
            </a:pPr>
            <a:r>
              <a:rPr lang="en-GB" sz="1800" dirty="0">
                <a:latin typeface="Comic Sans MS" panose="030F0702030302020204" pitchFamily="66" charset="0"/>
                <a:ea typeface="Calibri" panose="020F0502020204030204" pitchFamily="34" charset="0"/>
                <a:cs typeface="Times New Roman" panose="02020603050405020304" pitchFamily="18" charset="0"/>
              </a:rPr>
              <a:t>Non-pupil days: Tuesday 1</a:t>
            </a:r>
            <a:r>
              <a:rPr lang="en-GB" sz="1800" baseline="30000" dirty="0">
                <a:latin typeface="Comic Sans MS" panose="030F0702030302020204" pitchFamily="66" charset="0"/>
                <a:ea typeface="Calibri" panose="020F0502020204030204" pitchFamily="34" charset="0"/>
                <a:cs typeface="Times New Roman" panose="02020603050405020304" pitchFamily="18" charset="0"/>
              </a:rPr>
              <a:t>st</a:t>
            </a:r>
            <a:r>
              <a:rPr lang="en-GB" sz="1800" dirty="0">
                <a:latin typeface="Comic Sans MS" panose="030F0702030302020204" pitchFamily="66" charset="0"/>
                <a:ea typeface="Calibri" panose="020F0502020204030204" pitchFamily="34" charset="0"/>
                <a:cs typeface="Times New Roman" panose="02020603050405020304" pitchFamily="18" charset="0"/>
              </a:rPr>
              <a:t> September, Friday 23</a:t>
            </a:r>
            <a:r>
              <a:rPr lang="en-GB" sz="1800" baseline="30000" dirty="0">
                <a:latin typeface="Comic Sans MS" panose="030F0702030302020204" pitchFamily="66" charset="0"/>
                <a:ea typeface="Calibri" panose="020F0502020204030204" pitchFamily="34" charset="0"/>
                <a:cs typeface="Times New Roman" panose="02020603050405020304" pitchFamily="18" charset="0"/>
              </a:rPr>
              <a:t>rd</a:t>
            </a:r>
            <a:r>
              <a:rPr lang="en-GB" sz="1800" dirty="0">
                <a:latin typeface="Comic Sans MS" panose="030F0702030302020204" pitchFamily="66" charset="0"/>
                <a:ea typeface="Calibri" panose="020F0502020204030204" pitchFamily="34" charset="0"/>
                <a:cs typeface="Times New Roman" panose="02020603050405020304" pitchFamily="18" charset="0"/>
              </a:rPr>
              <a:t> October, Tuesday 22</a:t>
            </a:r>
            <a:r>
              <a:rPr lang="en-GB" sz="1800" baseline="30000" dirty="0">
                <a:latin typeface="Comic Sans MS" panose="030F0702030302020204" pitchFamily="66" charset="0"/>
                <a:ea typeface="Calibri" panose="020F0502020204030204" pitchFamily="34" charset="0"/>
                <a:cs typeface="Times New Roman" panose="02020603050405020304" pitchFamily="18" charset="0"/>
              </a:rPr>
              <a:t>nd</a:t>
            </a:r>
            <a:r>
              <a:rPr lang="en-GB" sz="1800" dirty="0">
                <a:latin typeface="Comic Sans MS" panose="030F0702030302020204" pitchFamily="66" charset="0"/>
                <a:ea typeface="Calibri" panose="020F0502020204030204" pitchFamily="34" charset="0"/>
                <a:cs typeface="Times New Roman" panose="02020603050405020304" pitchFamily="18" charset="0"/>
              </a:rPr>
              <a:t> December</a:t>
            </a:r>
          </a:p>
          <a:p>
            <a:pPr algn="ctr">
              <a:lnSpc>
                <a:spcPct val="115000"/>
              </a:lnSpc>
              <a:spcAft>
                <a:spcPts val="1000"/>
              </a:spcAft>
            </a:pPr>
            <a:endParaRPr lang="en-GB" sz="1800" dirty="0">
              <a:latin typeface="Comic Sans MS" panose="030F0702030302020204" pitchFamily="66" charset="0"/>
              <a:ea typeface="Calibri" panose="020F0502020204030204" pitchFamily="34" charset="0"/>
              <a:cs typeface="Times New Roman" panose="02020603050405020304" pitchFamily="18" charset="0"/>
            </a:endParaRPr>
          </a:p>
          <a:p>
            <a:pPr algn="ctr">
              <a:lnSpc>
                <a:spcPct val="115000"/>
              </a:lnSpc>
              <a:spcAft>
                <a:spcPts val="1000"/>
              </a:spcAft>
            </a:pPr>
            <a:r>
              <a:rPr lang="en-GB" sz="1800" b="1" dirty="0">
                <a:effectLst/>
                <a:latin typeface="Comic Sans MS" panose="030F0702030302020204" pitchFamily="66" charset="0"/>
                <a:ea typeface="Calibri" panose="020F0502020204030204" pitchFamily="34" charset="0"/>
                <a:cs typeface="Times New Roman" panose="02020603050405020304" pitchFamily="18" charset="0"/>
              </a:rPr>
              <a:t>Spring Term:</a:t>
            </a:r>
            <a:r>
              <a:rPr lang="en-GB" sz="1800" dirty="0">
                <a:effectLst/>
                <a:latin typeface="Comic Sans MS" panose="030F0702030302020204" pitchFamily="66" charset="0"/>
                <a:ea typeface="Calibri" panose="020F0502020204030204" pitchFamily="34" charset="0"/>
                <a:cs typeface="Times New Roman" panose="02020603050405020304" pitchFamily="18" charset="0"/>
              </a:rPr>
              <a:t> Monday 4</a:t>
            </a:r>
            <a:r>
              <a:rPr lang="en-GB" sz="1800" baseline="30000" dirty="0">
                <a:effectLst/>
                <a:latin typeface="Comic Sans MS" panose="030F0702030302020204" pitchFamily="66" charset="0"/>
                <a:ea typeface="Calibri" panose="020F0502020204030204" pitchFamily="34" charset="0"/>
                <a:cs typeface="Times New Roman" panose="02020603050405020304" pitchFamily="18" charset="0"/>
              </a:rPr>
              <a:t>th</a:t>
            </a:r>
            <a:r>
              <a:rPr lang="en-GB" sz="1800" dirty="0">
                <a:effectLst/>
                <a:latin typeface="Comic Sans MS" panose="030F0702030302020204" pitchFamily="66" charset="0"/>
                <a:ea typeface="Calibri" panose="020F0502020204030204" pitchFamily="34" charset="0"/>
                <a:cs typeface="Times New Roman" panose="02020603050405020304" pitchFamily="18" charset="0"/>
              </a:rPr>
              <a:t> January – Friday 19</a:t>
            </a:r>
            <a:r>
              <a:rPr lang="en-GB" sz="1800" baseline="30000" dirty="0">
                <a:effectLst/>
                <a:latin typeface="Comic Sans MS" panose="030F0702030302020204" pitchFamily="66" charset="0"/>
                <a:ea typeface="Calibri" panose="020F0502020204030204" pitchFamily="34" charset="0"/>
                <a:cs typeface="Times New Roman" panose="02020603050405020304" pitchFamily="18" charset="0"/>
              </a:rPr>
              <a:t>th</a:t>
            </a:r>
            <a:r>
              <a:rPr lang="en-GB" sz="1800" dirty="0">
                <a:effectLst/>
                <a:latin typeface="Comic Sans MS" panose="030F0702030302020204" pitchFamily="66" charset="0"/>
                <a:ea typeface="Calibri" panose="020F0502020204030204" pitchFamily="34" charset="0"/>
                <a:cs typeface="Times New Roman" panose="02020603050405020304" pitchFamily="18" charset="0"/>
              </a:rPr>
              <a:t> March 2027</a:t>
            </a:r>
          </a:p>
          <a:p>
            <a:pPr algn="ctr">
              <a:lnSpc>
                <a:spcPct val="115000"/>
              </a:lnSpc>
              <a:spcAft>
                <a:spcPts val="1000"/>
              </a:spcAft>
            </a:pPr>
            <a:r>
              <a:rPr lang="en-GB" sz="1800" dirty="0">
                <a:latin typeface="Comic Sans MS" panose="030F0702030302020204" pitchFamily="66" charset="0"/>
                <a:ea typeface="Calibri" panose="020F0502020204030204" pitchFamily="34" charset="0"/>
                <a:cs typeface="Times New Roman" panose="02020603050405020304" pitchFamily="18" charset="0"/>
              </a:rPr>
              <a:t>Half Term: Monday 8</a:t>
            </a:r>
            <a:r>
              <a:rPr lang="en-GB" sz="1800" baseline="30000" dirty="0">
                <a:latin typeface="Comic Sans MS" panose="030F0702030302020204" pitchFamily="66" charset="0"/>
                <a:ea typeface="Calibri" panose="020F0502020204030204" pitchFamily="34" charset="0"/>
                <a:cs typeface="Times New Roman" panose="02020603050405020304" pitchFamily="18" charset="0"/>
              </a:rPr>
              <a:t>th</a:t>
            </a:r>
            <a:r>
              <a:rPr lang="en-GB" sz="1800" dirty="0">
                <a:latin typeface="Comic Sans MS" panose="030F0702030302020204" pitchFamily="66" charset="0"/>
                <a:ea typeface="Calibri" panose="020F0502020204030204" pitchFamily="34" charset="0"/>
                <a:cs typeface="Times New Roman" panose="02020603050405020304" pitchFamily="18" charset="0"/>
              </a:rPr>
              <a:t> February – Friday 12</a:t>
            </a:r>
            <a:r>
              <a:rPr lang="en-GB" sz="1800" baseline="30000" dirty="0">
                <a:latin typeface="Comic Sans MS" panose="030F0702030302020204" pitchFamily="66" charset="0"/>
                <a:ea typeface="Calibri" panose="020F0502020204030204" pitchFamily="34" charset="0"/>
                <a:cs typeface="Times New Roman" panose="02020603050405020304" pitchFamily="18" charset="0"/>
              </a:rPr>
              <a:t>th</a:t>
            </a:r>
            <a:r>
              <a:rPr lang="en-GB" sz="1800" dirty="0">
                <a:latin typeface="Comic Sans MS" panose="030F0702030302020204" pitchFamily="66" charset="0"/>
                <a:ea typeface="Calibri" panose="020F0502020204030204" pitchFamily="34" charset="0"/>
                <a:cs typeface="Times New Roman" panose="02020603050405020304" pitchFamily="18" charset="0"/>
              </a:rPr>
              <a:t> February</a:t>
            </a:r>
          </a:p>
          <a:p>
            <a:pPr algn="ctr">
              <a:lnSpc>
                <a:spcPct val="115000"/>
              </a:lnSpc>
              <a:spcAft>
                <a:spcPts val="1000"/>
              </a:spcAft>
            </a:pPr>
            <a:r>
              <a:rPr lang="en-GB" sz="1800" dirty="0">
                <a:latin typeface="Comic Sans MS" panose="030F0702030302020204" pitchFamily="66" charset="0"/>
                <a:ea typeface="Calibri" panose="020F0502020204030204" pitchFamily="34" charset="0"/>
                <a:cs typeface="Times New Roman" panose="02020603050405020304" pitchFamily="18" charset="0"/>
              </a:rPr>
              <a:t>Non-pupil days: Monday 4</a:t>
            </a:r>
            <a:r>
              <a:rPr lang="en-GB" sz="1800" baseline="30000" dirty="0">
                <a:latin typeface="Comic Sans MS" panose="030F0702030302020204" pitchFamily="66" charset="0"/>
                <a:ea typeface="Calibri" panose="020F0502020204030204" pitchFamily="34" charset="0"/>
                <a:cs typeface="Times New Roman" panose="02020603050405020304" pitchFamily="18" charset="0"/>
              </a:rPr>
              <a:t>th</a:t>
            </a:r>
            <a:r>
              <a:rPr lang="en-GB" sz="1800" dirty="0">
                <a:latin typeface="Comic Sans MS" panose="030F0702030302020204" pitchFamily="66" charset="0"/>
                <a:ea typeface="Calibri" panose="020F0502020204030204" pitchFamily="34" charset="0"/>
                <a:cs typeface="Times New Roman" panose="02020603050405020304" pitchFamily="18" charset="0"/>
              </a:rPr>
              <a:t> January, Friday 30</a:t>
            </a:r>
            <a:r>
              <a:rPr lang="en-GB" sz="1800" baseline="30000" dirty="0">
                <a:latin typeface="Comic Sans MS" panose="030F0702030302020204" pitchFamily="66" charset="0"/>
                <a:ea typeface="Calibri" panose="020F0502020204030204" pitchFamily="34" charset="0"/>
                <a:cs typeface="Times New Roman" panose="02020603050405020304" pitchFamily="18" charset="0"/>
              </a:rPr>
              <a:t>th</a:t>
            </a:r>
            <a:r>
              <a:rPr lang="en-GB" sz="1800" dirty="0">
                <a:latin typeface="Comic Sans MS" panose="030F0702030302020204" pitchFamily="66" charset="0"/>
                <a:ea typeface="Calibri" panose="020F0502020204030204" pitchFamily="34" charset="0"/>
                <a:cs typeface="Times New Roman" panose="02020603050405020304" pitchFamily="18" charset="0"/>
              </a:rPr>
              <a:t> April </a:t>
            </a:r>
          </a:p>
          <a:p>
            <a:pPr algn="ctr">
              <a:lnSpc>
                <a:spcPct val="115000"/>
              </a:lnSpc>
              <a:spcAft>
                <a:spcPts val="1000"/>
              </a:spcAft>
            </a:pPr>
            <a:endParaRPr lang="en-GB" sz="1800" dirty="0">
              <a:latin typeface="Comic Sans MS" panose="030F0702030302020204" pitchFamily="66" charset="0"/>
              <a:ea typeface="Calibri" panose="020F0502020204030204" pitchFamily="34" charset="0"/>
              <a:cs typeface="Times New Roman" panose="02020603050405020304" pitchFamily="18" charset="0"/>
            </a:endParaRPr>
          </a:p>
          <a:p>
            <a:pPr algn="ctr">
              <a:lnSpc>
                <a:spcPct val="115000"/>
              </a:lnSpc>
              <a:spcAft>
                <a:spcPts val="1000"/>
              </a:spcAft>
            </a:pPr>
            <a:r>
              <a:rPr lang="en-GB" sz="1800" b="1" dirty="0">
                <a:latin typeface="Comic Sans MS" panose="030F0702030302020204" pitchFamily="66" charset="0"/>
                <a:ea typeface="Calibri" panose="020F0502020204030204" pitchFamily="34" charset="0"/>
                <a:cs typeface="Times New Roman" panose="02020603050405020304" pitchFamily="18" charset="0"/>
              </a:rPr>
              <a:t>Summer Term:</a:t>
            </a:r>
            <a:r>
              <a:rPr lang="en-GB" sz="1800" dirty="0">
                <a:latin typeface="Comic Sans MS" panose="030F0702030302020204" pitchFamily="66" charset="0"/>
                <a:ea typeface="Calibri" panose="020F0502020204030204" pitchFamily="34" charset="0"/>
                <a:cs typeface="Times New Roman" panose="02020603050405020304" pitchFamily="18" charset="0"/>
              </a:rPr>
              <a:t> Monday 5</a:t>
            </a:r>
            <a:r>
              <a:rPr lang="en-GB" sz="1800" baseline="30000" dirty="0">
                <a:latin typeface="Comic Sans MS" panose="030F0702030302020204" pitchFamily="66" charset="0"/>
                <a:ea typeface="Calibri" panose="020F0502020204030204" pitchFamily="34" charset="0"/>
                <a:cs typeface="Times New Roman" panose="02020603050405020304" pitchFamily="18" charset="0"/>
              </a:rPr>
              <a:t>th</a:t>
            </a:r>
            <a:r>
              <a:rPr lang="en-GB" sz="1800" dirty="0">
                <a:latin typeface="Comic Sans MS" panose="030F0702030302020204" pitchFamily="66" charset="0"/>
                <a:ea typeface="Calibri" panose="020F0502020204030204" pitchFamily="34" charset="0"/>
                <a:cs typeface="Times New Roman" panose="02020603050405020304" pitchFamily="18" charset="0"/>
              </a:rPr>
              <a:t> April – Friday 16</a:t>
            </a:r>
            <a:r>
              <a:rPr lang="en-GB" sz="1800" baseline="30000" dirty="0">
                <a:latin typeface="Comic Sans MS" panose="030F0702030302020204" pitchFamily="66" charset="0"/>
                <a:ea typeface="Calibri" panose="020F0502020204030204" pitchFamily="34" charset="0"/>
                <a:cs typeface="Times New Roman" panose="02020603050405020304" pitchFamily="18" charset="0"/>
              </a:rPr>
              <a:t>th</a:t>
            </a:r>
            <a:r>
              <a:rPr lang="en-GB" sz="1800" dirty="0">
                <a:latin typeface="Comic Sans MS" panose="030F0702030302020204" pitchFamily="66" charset="0"/>
                <a:ea typeface="Calibri" panose="020F0502020204030204" pitchFamily="34" charset="0"/>
                <a:cs typeface="Times New Roman" panose="02020603050405020304" pitchFamily="18" charset="0"/>
              </a:rPr>
              <a:t> July 2027</a:t>
            </a:r>
          </a:p>
          <a:p>
            <a:pPr algn="ctr">
              <a:lnSpc>
                <a:spcPct val="115000"/>
              </a:lnSpc>
              <a:spcAft>
                <a:spcPts val="1000"/>
              </a:spcAft>
            </a:pPr>
            <a:r>
              <a:rPr lang="en-GB" sz="1800" dirty="0">
                <a:latin typeface="Comic Sans MS" panose="030F0702030302020204" pitchFamily="66" charset="0"/>
                <a:ea typeface="Calibri" panose="020F0502020204030204" pitchFamily="34" charset="0"/>
                <a:cs typeface="Times New Roman" panose="02020603050405020304" pitchFamily="18" charset="0"/>
              </a:rPr>
              <a:t>Half Term: Monday 31</a:t>
            </a:r>
            <a:r>
              <a:rPr lang="en-GB" sz="1800" baseline="30000" dirty="0">
                <a:latin typeface="Comic Sans MS" panose="030F0702030302020204" pitchFamily="66" charset="0"/>
                <a:ea typeface="Calibri" panose="020F0502020204030204" pitchFamily="34" charset="0"/>
                <a:cs typeface="Times New Roman" panose="02020603050405020304" pitchFamily="18" charset="0"/>
              </a:rPr>
              <a:t>st</a:t>
            </a:r>
            <a:r>
              <a:rPr lang="en-GB" sz="1800" dirty="0">
                <a:latin typeface="Comic Sans MS" panose="030F0702030302020204" pitchFamily="66" charset="0"/>
                <a:ea typeface="Calibri" panose="020F0502020204030204" pitchFamily="34" charset="0"/>
                <a:cs typeface="Times New Roman" panose="02020603050405020304" pitchFamily="18" charset="0"/>
              </a:rPr>
              <a:t> May – Friday 4</a:t>
            </a:r>
            <a:r>
              <a:rPr lang="en-GB" sz="1800" baseline="30000" dirty="0">
                <a:latin typeface="Comic Sans MS" panose="030F0702030302020204" pitchFamily="66" charset="0"/>
                <a:ea typeface="Calibri" panose="020F0502020204030204" pitchFamily="34" charset="0"/>
                <a:cs typeface="Times New Roman" panose="02020603050405020304" pitchFamily="18" charset="0"/>
              </a:rPr>
              <a:t>th</a:t>
            </a:r>
            <a:r>
              <a:rPr lang="en-GB" sz="1800" dirty="0">
                <a:latin typeface="Comic Sans MS" panose="030F0702030302020204" pitchFamily="66" charset="0"/>
                <a:ea typeface="Calibri" panose="020F0502020204030204" pitchFamily="34" charset="0"/>
                <a:cs typeface="Times New Roman" panose="02020603050405020304" pitchFamily="18" charset="0"/>
              </a:rPr>
              <a:t> June 2027 </a:t>
            </a:r>
          </a:p>
          <a:p>
            <a:pPr>
              <a:lnSpc>
                <a:spcPct val="115000"/>
              </a:lnSpc>
              <a:spcAft>
                <a:spcPts val="1000"/>
              </a:spcAft>
            </a:pPr>
            <a:endParaRPr lang="en-GB" sz="1800" b="1" dirty="0">
              <a:effectLst/>
              <a:latin typeface="Comic Sans MS" panose="030F07020303020202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547559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43" name="Google Shape;34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GB"/>
              <a:t>30</a:t>
            </a:fld>
            <a:endParaRPr/>
          </a:p>
        </p:txBody>
      </p:sp>
      <p:sp>
        <p:nvSpPr>
          <p:cNvPr id="6" name="TextBox 5">
            <a:extLst>
              <a:ext uri="{FF2B5EF4-FFF2-40B4-BE49-F238E27FC236}">
                <a16:creationId xmlns:a16="http://schemas.microsoft.com/office/drawing/2014/main" id="{FFC10555-22B9-4942-8096-F42B51A8546A}"/>
              </a:ext>
            </a:extLst>
          </p:cNvPr>
          <p:cNvSpPr txBox="1"/>
          <p:nvPr/>
        </p:nvSpPr>
        <p:spPr>
          <a:xfrm>
            <a:off x="3530599" y="270817"/>
            <a:ext cx="6096000" cy="461665"/>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3200"/>
              <a:buFont typeface="Arial"/>
              <a:buNone/>
            </a:pPr>
            <a:r>
              <a:rPr lang="en-GB" sz="2400" u="sng" dirty="0">
                <a:solidFill>
                  <a:schemeClr val="dk1"/>
                </a:solidFill>
                <a:latin typeface="Comic Sans MS"/>
                <a:ea typeface="Comic Sans MS"/>
                <a:cs typeface="Comic Sans MS"/>
                <a:sym typeface="Comic Sans MS"/>
              </a:rPr>
              <a:t>Family and Community Together </a:t>
            </a:r>
            <a:endParaRPr lang="en-GB" sz="2400" b="0" i="0" u="sng" strike="noStrike" cap="none" dirty="0">
              <a:solidFill>
                <a:schemeClr val="dk1"/>
              </a:solidFill>
              <a:latin typeface="Comic Sans MS"/>
              <a:ea typeface="Comic Sans MS"/>
              <a:cs typeface="Comic Sans MS"/>
              <a:sym typeface="Comic Sans MS"/>
            </a:endParaRPr>
          </a:p>
        </p:txBody>
      </p:sp>
      <p:pic>
        <p:nvPicPr>
          <p:cNvPr id="7" name="Google Shape;349;p26">
            <a:extLst>
              <a:ext uri="{FF2B5EF4-FFF2-40B4-BE49-F238E27FC236}">
                <a16:creationId xmlns:a16="http://schemas.microsoft.com/office/drawing/2014/main" id="{7965F748-BB2A-4F82-BA7A-16D9A9DF2A47}"/>
              </a:ext>
            </a:extLst>
          </p:cNvPr>
          <p:cNvPicPr preferRelativeResize="0"/>
          <p:nvPr/>
        </p:nvPicPr>
        <p:blipFill rotWithShape="1">
          <a:blip r:embed="rId3">
            <a:alphaModFix/>
          </a:blip>
          <a:srcRect/>
          <a:stretch/>
        </p:blipFill>
        <p:spPr>
          <a:xfrm>
            <a:off x="2058699" y="1022152"/>
            <a:ext cx="3664768" cy="4813695"/>
          </a:xfrm>
          <a:prstGeom prst="rect">
            <a:avLst/>
          </a:prstGeom>
          <a:noFill/>
          <a:ln>
            <a:noFill/>
          </a:ln>
        </p:spPr>
      </p:pic>
      <p:pic>
        <p:nvPicPr>
          <p:cNvPr id="8" name="Google Shape;350;p26">
            <a:extLst>
              <a:ext uri="{FF2B5EF4-FFF2-40B4-BE49-F238E27FC236}">
                <a16:creationId xmlns:a16="http://schemas.microsoft.com/office/drawing/2014/main" id="{D48AA2EC-937B-438C-B123-88662ABAB5A8}"/>
              </a:ext>
            </a:extLst>
          </p:cNvPr>
          <p:cNvPicPr preferRelativeResize="0"/>
          <p:nvPr/>
        </p:nvPicPr>
        <p:blipFill rotWithShape="1">
          <a:blip r:embed="rId4">
            <a:alphaModFix/>
          </a:blip>
          <a:srcRect/>
          <a:stretch/>
        </p:blipFill>
        <p:spPr>
          <a:xfrm>
            <a:off x="6096000" y="1022152"/>
            <a:ext cx="3454400" cy="4813695"/>
          </a:xfrm>
          <a:prstGeom prst="rect">
            <a:avLst/>
          </a:prstGeom>
          <a:noFill/>
          <a:ln>
            <a:noFill/>
          </a:ln>
        </p:spPr>
      </p:pic>
    </p:spTree>
    <p:extLst>
      <p:ext uri="{BB962C8B-B14F-4D97-AF65-F5344CB8AC3E}">
        <p14:creationId xmlns:p14="http://schemas.microsoft.com/office/powerpoint/2010/main" val="2836461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hildrenFriends">
      <a:dk1>
        <a:srgbClr val="404040"/>
      </a:dk1>
      <a:lt1>
        <a:srgbClr val="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344</TotalTime>
  <Words>6747</Words>
  <Application>Microsoft Office PowerPoint</Application>
  <PresentationFormat>Widescreen</PresentationFormat>
  <Paragraphs>469</Paragraphs>
  <Slides>30</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Times New Roman</vt:lpstr>
      <vt:lpstr>Corsiva</vt:lpstr>
      <vt:lpstr>Calibri</vt:lpstr>
      <vt:lpstr>Dancing Script</vt:lpstr>
      <vt:lpstr>Noto Sans Symbols</vt:lpstr>
      <vt:lpstr>Comic Sans MS</vt:lpstr>
      <vt:lpstr>Office Theme</vt:lpstr>
      <vt:lpstr>PowerPoint Presentation</vt:lpstr>
      <vt:lpstr>Our School </vt:lpstr>
      <vt:lpstr>PowerPoint Presentation</vt:lpstr>
      <vt:lpstr>PowerPoint Presentation</vt:lpstr>
      <vt:lpstr>PowerPoint Presentation</vt:lpstr>
      <vt:lpstr>PowerPoint Presentation</vt:lpstr>
      <vt:lpstr>PowerPoint Presentation</vt:lpstr>
      <vt:lpstr>School Admissions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Health, Care and Discipline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Allison Griffiths</dc:creator>
  <cp:lastModifiedBy>A Griffiths (Ysgol Golwg y Cwm)</cp:lastModifiedBy>
  <cp:revision>28</cp:revision>
  <dcterms:created xsi:type="dcterms:W3CDTF">2020-10-06T08:47:32Z</dcterms:created>
  <dcterms:modified xsi:type="dcterms:W3CDTF">2026-09-24T13:51:06Z</dcterms:modified>
</cp:coreProperties>
</file>