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797675" cy="9928225"/>
  <p:embeddedFontLst>
    <p:embeddedFont>
      <p:font typeface="Calibri" panose="020F0502020204030204" pitchFamily="34" charset="0"/>
      <p:regular r:id="rId28"/>
      <p:bold r:id="rId29"/>
      <p:italic r:id="rId30"/>
      <p:boldItalic r:id="rId31"/>
    </p:embeddedFont>
    <p:embeddedFont>
      <p:font typeface="Comic Sans MS" panose="030F0702030302020204" pitchFamily="66" charset="0"/>
      <p:regular r:id="rId32"/>
      <p:bold r:id="rId33"/>
      <p:italic r:id="rId34"/>
      <p:boldItalic r:id="rId35"/>
    </p:embeddedFont>
    <p:embeddedFont>
      <p:font typeface="Corsiva" panose="020B0604020202020204" charset="0"/>
      <p:regular r:id="rId36"/>
      <p:bold r:id="rId37"/>
      <p:italic r:id="rId38"/>
      <p:boldItalic r:id="rId39"/>
    </p:embeddedFont>
    <p:embeddedFont>
      <p:font typeface="Dancing Script" panose="020B0604020202020204" charset="0"/>
      <p:regular r:id="rId40"/>
      <p:bold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gu350eGC9UEccKOYhdeTVBjDBO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135"/>
          </a:xfrm>
          <a:prstGeom prst="rect">
            <a:avLst/>
          </a:prstGeom>
          <a:noFill/>
          <a:ln>
            <a:noFill/>
          </a:ln>
        </p:spPr>
        <p:txBody>
          <a:bodyPr spcFirstLastPara="1" wrap="square" lIns="95550" tIns="47775" rIns="95550" bIns="47775" anchor="t"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3" y="0"/>
            <a:ext cx="2945659" cy="498135"/>
          </a:xfrm>
          <a:prstGeom prst="rect">
            <a:avLst/>
          </a:prstGeom>
          <a:noFill/>
          <a:ln>
            <a:noFill/>
          </a:ln>
        </p:spPr>
        <p:txBody>
          <a:bodyPr spcFirstLastPara="1" wrap="square" lIns="95550" tIns="47775" rIns="95550" bIns="47775" anchor="t" anchorCtr="0">
            <a:noAutofit/>
          </a:bodyPr>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959"/>
            <a:ext cx="5438140" cy="3909238"/>
          </a:xfrm>
          <a:prstGeom prst="rect">
            <a:avLst/>
          </a:prstGeom>
          <a:noFill/>
          <a:ln>
            <a:noFill/>
          </a:ln>
        </p:spPr>
        <p:txBody>
          <a:bodyPr spcFirstLastPara="1" wrap="square" lIns="95550" tIns="47775" rIns="95550" bIns="477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30091"/>
            <a:ext cx="2945659" cy="498134"/>
          </a:xfrm>
          <a:prstGeom prst="rect">
            <a:avLst/>
          </a:prstGeom>
          <a:noFill/>
          <a:ln>
            <a:noFill/>
          </a:ln>
        </p:spPr>
        <p:txBody>
          <a:bodyPr spcFirstLastPara="1" wrap="square" lIns="95550" tIns="47775" rIns="95550" bIns="47775" anchor="b" anchorCtr="0">
            <a:noAutofit/>
          </a:bodyPr>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3" y="9430091"/>
            <a:ext cx="2945659" cy="498134"/>
          </a:xfrm>
          <a:prstGeom prst="rect">
            <a:avLst/>
          </a:prstGeom>
          <a:noFill/>
          <a:ln>
            <a:noFill/>
          </a:ln>
        </p:spPr>
        <p:txBody>
          <a:bodyPr spcFirstLastPara="1" wrap="square" lIns="95550" tIns="47775" rIns="95550" bIns="47775" anchor="b" anchorCtr="0">
            <a:noAutofit/>
          </a:bodyPr>
          <a:lstStyle/>
          <a:p>
            <a:pPr marL="0" marR="0" lvl="0" indent="0" algn="r" rtl="0">
              <a:spcBef>
                <a:spcPts val="0"/>
              </a:spcBef>
              <a:spcAft>
                <a:spcPts val="0"/>
              </a:spcAft>
              <a:buNone/>
            </a:pPr>
            <a:fld id="{00000000-1234-1234-1234-123412341234}" type="slidenum">
              <a:rPr lang="en-GB" sz="1300" b="0" i="0" u="none" strike="noStrike" cap="none">
                <a:solidFill>
                  <a:schemeClr val="dk1"/>
                </a:solidFill>
                <a:latin typeface="Arial"/>
                <a:ea typeface="Arial"/>
                <a:cs typeface="Arial"/>
                <a:sym typeface="Arial"/>
              </a:r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1: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195" name="Google Shape;195;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205" name="Google Shape;205;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3: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214" name="Google Shape;214;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4: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224" name="Google Shape;224;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246" name="Google Shape;246;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6: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256" name="Google Shape;256;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7: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271" name="Google Shape;271;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8: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279" name="Google Shape;279;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290" name="Google Shape;290;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0: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299" name="Google Shape;299;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100" name="Google Shape;100;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1: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309" name="Google Shape;309;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2: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319" name="Google Shape;319;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3: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328" name="Google Shape;328;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4: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336" name="Google Shape;336;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5: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345" name="Google Shape;345;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6: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356" name="Google Shape;356;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79768" y="4777959"/>
            <a:ext cx="5438140" cy="3909238"/>
          </a:xfrm>
          <a:prstGeom prst="rect">
            <a:avLst/>
          </a:prstGeom>
          <a:noFill/>
          <a:ln>
            <a:noFill/>
          </a:ln>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113" name="Google Shape;113;p3:notes"/>
          <p:cNvSpPr txBox="1">
            <a:spLocks noGrp="1"/>
          </p:cNvSpPr>
          <p:nvPr>
            <p:ph type="sldNum" idx="12"/>
          </p:nvPr>
        </p:nvSpPr>
        <p:spPr>
          <a:xfrm>
            <a:off x="3850443" y="9430091"/>
            <a:ext cx="2945659" cy="498134"/>
          </a:xfrm>
          <a:prstGeom prst="rect">
            <a:avLst/>
          </a:prstGeom>
          <a:noFill/>
          <a:ln>
            <a:noFill/>
          </a:ln>
        </p:spPr>
        <p:txBody>
          <a:bodyPr spcFirstLastPara="1" wrap="square" lIns="95550" tIns="47775" rIns="95550" bIns="47775"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154" name="Google Shape;154;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163" name="Google Shape;163;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175" name="Google Shape;175;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679768" y="4777959"/>
            <a:ext cx="5438140" cy="3909238"/>
          </a:xfrm>
          <a:prstGeom prst="rect">
            <a:avLst/>
          </a:prstGeom>
        </p:spPr>
        <p:txBody>
          <a:bodyPr spcFirstLastPara="1" wrap="square" lIns="95550" tIns="47775" rIns="95550" bIns="47775" anchor="t" anchorCtr="0">
            <a:noAutofit/>
          </a:bodyPr>
          <a:lstStyle/>
          <a:p>
            <a:pPr marL="0" lvl="0" indent="0" algn="l" rtl="0">
              <a:spcBef>
                <a:spcPts val="0"/>
              </a:spcBef>
              <a:spcAft>
                <a:spcPts val="0"/>
              </a:spcAft>
              <a:buNone/>
            </a:pPr>
            <a:endParaRPr/>
          </a:p>
        </p:txBody>
      </p:sp>
      <p:sp>
        <p:nvSpPr>
          <p:cNvPr id="189" name="Google Shape;189;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
        <p:cNvGrpSpPr/>
        <p:nvPr/>
      </p:nvGrpSpPr>
      <p:grpSpPr>
        <a:xfrm>
          <a:off x="0" y="0"/>
          <a:ext cx="0" cy="0"/>
          <a:chOff x="0" y="0"/>
          <a:chExt cx="0" cy="0"/>
        </a:xfrm>
      </p:grpSpPr>
      <p:sp>
        <p:nvSpPr>
          <p:cNvPr id="21" name="Google Shape;21;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9"/>
          <p:cNvSpPr>
            <a:spLocks noGrp="1"/>
          </p:cNvSpPr>
          <p:nvPr>
            <p:ph type="pic" idx="2"/>
          </p:nvPr>
        </p:nvSpPr>
        <p:spPr>
          <a:xfrm>
            <a:off x="5183188" y="987425"/>
            <a:ext cx="6172200" cy="4873625"/>
          </a:xfrm>
          <a:prstGeom prst="rect">
            <a:avLst/>
          </a:prstGeom>
          <a:noFill/>
          <a:ln>
            <a:noFill/>
          </a:ln>
        </p:spPr>
      </p:sp>
      <p:sp>
        <p:nvSpPr>
          <p:cNvPr id="23" name="Google Shape;23;p2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 name="Google Shape;2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 name="Google Shape;42;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3" name="Google Shape;4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
        <p:cNvGrpSpPr/>
        <p:nvPr/>
      </p:nvGrpSpPr>
      <p:grpSpPr>
        <a:xfrm>
          <a:off x="0" y="0"/>
          <a:ext cx="0" cy="0"/>
          <a:chOff x="0" y="0"/>
          <a:chExt cx="0" cy="0"/>
        </a:xfrm>
      </p:grpSpPr>
      <p:sp>
        <p:nvSpPr>
          <p:cNvPr id="47" name="Google Shape;47;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9" name="Google Shape;49;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2"/>
        <p:cNvGrpSpPr/>
        <p:nvPr/>
      </p:nvGrpSpPr>
      <p:grpSpPr>
        <a:xfrm>
          <a:off x="0" y="0"/>
          <a:ext cx="0" cy="0"/>
          <a:chOff x="0" y="0"/>
          <a:chExt cx="0" cy="0"/>
        </a:xfrm>
      </p:grpSpPr>
      <p:sp>
        <p:nvSpPr>
          <p:cNvPr id="53" name="Google Shape;5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
        <p:cNvGrpSpPr/>
        <p:nvPr/>
      </p:nvGrpSpPr>
      <p:grpSpPr>
        <a:xfrm>
          <a:off x="0" y="0"/>
          <a:ext cx="0" cy="0"/>
          <a:chOff x="0" y="0"/>
          <a:chExt cx="0" cy="0"/>
        </a:xfrm>
      </p:grpSpPr>
      <p:sp>
        <p:nvSpPr>
          <p:cNvPr id="60" name="Google Shape;60;p3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2" name="Google Shape;62;p3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3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4" name="Google Shape;64;p3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27"/>
          <p:cNvPicPr preferRelativeResize="0"/>
          <p:nvPr/>
        </p:nvPicPr>
        <p:blipFill rotWithShape="1">
          <a:blip r:embed="rId13">
            <a:alphaModFix/>
          </a:blip>
          <a:srcRect l="525" t="511" r="524" b="2999"/>
          <a:stretch/>
        </p:blipFill>
        <p:spPr>
          <a:xfrm>
            <a:off x="0" y="0"/>
            <a:ext cx="12188826"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351342" y="261921"/>
            <a:ext cx="1139594" cy="1210411"/>
          </a:xfrm>
          <a:prstGeom prst="rect">
            <a:avLst/>
          </a:prstGeom>
          <a:noFill/>
          <a:ln>
            <a:noFill/>
          </a:ln>
        </p:spPr>
      </p:pic>
      <p:sp>
        <p:nvSpPr>
          <p:cNvPr id="90" name="Google Shape;90;p1"/>
          <p:cNvSpPr txBox="1"/>
          <p:nvPr/>
        </p:nvSpPr>
        <p:spPr>
          <a:xfrm>
            <a:off x="1490936" y="700441"/>
            <a:ext cx="9573616" cy="1673364"/>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chemeClr val="dk1"/>
              </a:buClr>
              <a:buSzPct val="100000"/>
              <a:buFont typeface="Arial"/>
              <a:buNone/>
            </a:pPr>
            <a:endParaRPr sz="2400" b="1" i="0" u="none" strike="noStrike" cap="none">
              <a:solidFill>
                <a:srgbClr val="404040"/>
              </a:solidFill>
              <a:latin typeface="Times New Roman"/>
              <a:ea typeface="Times New Roman"/>
              <a:cs typeface="Times New Roman"/>
              <a:sym typeface="Times New Roman"/>
            </a:endParaRPr>
          </a:p>
          <a:p>
            <a:pPr marL="0" marR="0" lvl="0" indent="0" algn="l" rtl="0">
              <a:lnSpc>
                <a:spcPct val="90000"/>
              </a:lnSpc>
              <a:spcBef>
                <a:spcPts val="1200"/>
              </a:spcBef>
              <a:spcAft>
                <a:spcPts val="0"/>
              </a:spcAft>
              <a:buClr>
                <a:srgbClr val="404040"/>
              </a:buClr>
              <a:buSzPct val="100000"/>
              <a:buFont typeface="Arial"/>
              <a:buNone/>
            </a:pPr>
            <a:r>
              <a:rPr lang="en-GB" sz="9600" b="0" i="0" u="none" strike="noStrike" cap="none">
                <a:solidFill>
                  <a:srgbClr val="404040"/>
                </a:solidFill>
                <a:latin typeface="Times New Roman"/>
                <a:ea typeface="Times New Roman"/>
                <a:cs typeface="Times New Roman"/>
                <a:sym typeface="Times New Roman"/>
              </a:rPr>
              <a:t> </a:t>
            </a:r>
            <a:endParaRPr/>
          </a:p>
          <a:p>
            <a:pPr marL="0" marR="0" lvl="0" indent="0" algn="l" rtl="0">
              <a:lnSpc>
                <a:spcPct val="90000"/>
              </a:lnSpc>
              <a:spcBef>
                <a:spcPts val="1200"/>
              </a:spcBef>
              <a:spcAft>
                <a:spcPts val="0"/>
              </a:spcAft>
              <a:buClr>
                <a:srgbClr val="404040"/>
              </a:buClr>
              <a:buSzPct val="100000"/>
              <a:buFont typeface="Arial"/>
              <a:buNone/>
            </a:pPr>
            <a:r>
              <a:rPr lang="en-GB" sz="12800" b="0" i="0" u="none" strike="noStrike" cap="none">
                <a:solidFill>
                  <a:srgbClr val="404040"/>
                </a:solidFill>
                <a:latin typeface="Times New Roman"/>
                <a:ea typeface="Times New Roman"/>
                <a:cs typeface="Times New Roman"/>
                <a:sym typeface="Times New Roman"/>
              </a:rPr>
              <a:t>GWEITHIO I RAGORIAETH – PLANT SY’N DOD YN GYNTAF!</a:t>
            </a:r>
            <a:endParaRPr/>
          </a:p>
          <a:p>
            <a:pPr marL="0" marR="0" lvl="0" indent="0" algn="l" rtl="0">
              <a:lnSpc>
                <a:spcPct val="90000"/>
              </a:lnSpc>
              <a:spcBef>
                <a:spcPts val="1200"/>
              </a:spcBef>
              <a:spcAft>
                <a:spcPts val="0"/>
              </a:spcAft>
              <a:buClr>
                <a:srgbClr val="404040"/>
              </a:buClr>
              <a:buSzPct val="100000"/>
              <a:buFont typeface="Arial"/>
              <a:buNone/>
            </a:pPr>
            <a:r>
              <a:rPr lang="en-GB" sz="9600" b="1" i="0" u="none" strike="noStrike" cap="none">
                <a:solidFill>
                  <a:srgbClr val="404040"/>
                </a:solidFill>
                <a:latin typeface="Times New Roman"/>
                <a:ea typeface="Times New Roman"/>
                <a:cs typeface="Times New Roman"/>
                <a:sym typeface="Times New Roman"/>
              </a:rPr>
              <a:t> </a:t>
            </a:r>
            <a:endParaRPr sz="9600" b="0" i="0" u="none" strike="noStrike" cap="none">
              <a:solidFill>
                <a:srgbClr val="404040"/>
              </a:solidFill>
              <a:latin typeface="Times New Roman"/>
              <a:ea typeface="Times New Roman"/>
              <a:cs typeface="Times New Roman"/>
              <a:sym typeface="Times New Roman"/>
            </a:endParaRPr>
          </a:p>
          <a:p>
            <a:pPr marL="0" marR="0" lvl="0" indent="0" algn="l" rtl="0">
              <a:lnSpc>
                <a:spcPct val="90000"/>
              </a:lnSpc>
              <a:spcBef>
                <a:spcPts val="1200"/>
              </a:spcBef>
              <a:spcAft>
                <a:spcPts val="0"/>
              </a:spcAft>
              <a:buClr>
                <a:schemeClr val="dk1"/>
              </a:buClr>
              <a:buSzPct val="100000"/>
              <a:buFont typeface="Arial"/>
              <a:buNone/>
            </a:pPr>
            <a:endParaRPr sz="2400" b="0" i="0" u="none" strike="noStrike" cap="none">
              <a:solidFill>
                <a:srgbClr val="404040"/>
              </a:solidFill>
              <a:latin typeface="Times New Roman"/>
              <a:ea typeface="Times New Roman"/>
              <a:cs typeface="Times New Roman"/>
              <a:sym typeface="Times New Roman"/>
            </a:endParaRPr>
          </a:p>
        </p:txBody>
      </p:sp>
      <p:sp>
        <p:nvSpPr>
          <p:cNvPr id="91" name="Google Shape;91;p1"/>
          <p:cNvSpPr txBox="1"/>
          <p:nvPr/>
        </p:nvSpPr>
        <p:spPr>
          <a:xfrm>
            <a:off x="479376" y="2053825"/>
            <a:ext cx="10874424" cy="30469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i="0" u="none" strike="noStrike" cap="none">
                <a:solidFill>
                  <a:srgbClr val="404040"/>
                </a:solidFill>
                <a:latin typeface="Arial"/>
                <a:ea typeface="Arial"/>
                <a:cs typeface="Arial"/>
                <a:sym typeface="Arial"/>
              </a:rPr>
              <a:t>H</a:t>
            </a:r>
            <a:r>
              <a:rPr lang="en-GB" sz="2400" b="0" i="0" u="none" strike="noStrike" cap="none">
                <a:solidFill>
                  <a:srgbClr val="404040"/>
                </a:solidFill>
                <a:latin typeface="Arial"/>
                <a:ea typeface="Arial"/>
                <a:cs typeface="Arial"/>
                <a:sym typeface="Arial"/>
              </a:rPr>
              <a:t>igh Expectations           </a:t>
            </a:r>
            <a:endParaRPr sz="2400" b="1">
              <a:solidFill>
                <a:srgbClr val="404040"/>
              </a:solidFill>
              <a:latin typeface="Arial"/>
              <a:ea typeface="Arial"/>
              <a:cs typeface="Arial"/>
              <a:sym typeface="Arial"/>
            </a:endParaRPr>
          </a:p>
          <a:p>
            <a:pPr marL="0" marR="0" lvl="0" indent="0" algn="l" rtl="0">
              <a:spcBef>
                <a:spcPts val="0"/>
              </a:spcBef>
              <a:spcAft>
                <a:spcPts val="0"/>
              </a:spcAft>
              <a:buNone/>
            </a:pPr>
            <a:r>
              <a:rPr lang="en-GB" sz="2400" b="1">
                <a:solidFill>
                  <a:srgbClr val="404040"/>
                </a:solidFill>
                <a:latin typeface="Arial"/>
                <a:ea typeface="Arial"/>
                <a:cs typeface="Arial"/>
                <a:sym typeface="Arial"/>
              </a:rPr>
              <a:t>A</a:t>
            </a:r>
            <a:r>
              <a:rPr lang="en-GB" sz="2400">
                <a:solidFill>
                  <a:srgbClr val="404040"/>
                </a:solidFill>
                <a:latin typeface="Arial"/>
                <a:ea typeface="Arial"/>
                <a:cs typeface="Arial"/>
                <a:sym typeface="Arial"/>
              </a:rPr>
              <a:t>spirations to succeed</a:t>
            </a:r>
            <a:endParaRPr/>
          </a:p>
          <a:p>
            <a:pPr marL="0" marR="0" lvl="0" indent="0" algn="l" rtl="0">
              <a:spcBef>
                <a:spcPts val="0"/>
              </a:spcBef>
              <a:spcAft>
                <a:spcPts val="0"/>
              </a:spcAft>
              <a:buNone/>
            </a:pPr>
            <a:r>
              <a:rPr lang="en-GB" sz="2400" b="1">
                <a:solidFill>
                  <a:srgbClr val="404040"/>
                </a:solidFill>
                <a:latin typeface="Arial"/>
                <a:ea typeface="Arial"/>
                <a:cs typeface="Arial"/>
                <a:sym typeface="Arial"/>
              </a:rPr>
              <a:t>F</a:t>
            </a:r>
            <a:r>
              <a:rPr lang="en-GB" sz="2400">
                <a:solidFill>
                  <a:srgbClr val="404040"/>
                </a:solidFill>
                <a:latin typeface="Arial"/>
                <a:ea typeface="Arial"/>
                <a:cs typeface="Arial"/>
                <a:sym typeface="Arial"/>
              </a:rPr>
              <a:t>eeling safe and valued in our diverse family</a:t>
            </a:r>
            <a:endParaRPr/>
          </a:p>
          <a:p>
            <a:pPr marL="0" marR="0" lvl="0" indent="0" algn="l" rtl="0">
              <a:spcBef>
                <a:spcPts val="0"/>
              </a:spcBef>
              <a:spcAft>
                <a:spcPts val="0"/>
              </a:spcAft>
              <a:buNone/>
            </a:pPr>
            <a:r>
              <a:rPr lang="en-GB" sz="2400" b="1">
                <a:solidFill>
                  <a:srgbClr val="404040"/>
                </a:solidFill>
                <a:latin typeface="Arial"/>
                <a:ea typeface="Arial"/>
                <a:cs typeface="Arial"/>
                <a:sym typeface="Arial"/>
              </a:rPr>
              <a:t>A</a:t>
            </a:r>
            <a:r>
              <a:rPr lang="en-GB" sz="2400">
                <a:solidFill>
                  <a:srgbClr val="404040"/>
                </a:solidFill>
                <a:latin typeface="Arial"/>
                <a:ea typeface="Arial"/>
                <a:cs typeface="Arial"/>
                <a:sym typeface="Arial"/>
              </a:rPr>
              <a:t>ctive, enterprising citizens</a:t>
            </a:r>
            <a:endParaRPr/>
          </a:p>
          <a:p>
            <a:pPr marL="0" marR="0" lvl="0" indent="0" algn="l" rtl="0">
              <a:spcBef>
                <a:spcPts val="0"/>
              </a:spcBef>
              <a:spcAft>
                <a:spcPts val="0"/>
              </a:spcAft>
              <a:buNone/>
            </a:pPr>
            <a:r>
              <a:rPr lang="en-GB" sz="2400" b="1">
                <a:solidFill>
                  <a:srgbClr val="404040"/>
                </a:solidFill>
                <a:latin typeface="Arial"/>
                <a:ea typeface="Arial"/>
                <a:cs typeface="Arial"/>
                <a:sym typeface="Arial"/>
              </a:rPr>
              <a:t>N</a:t>
            </a:r>
            <a:r>
              <a:rPr lang="en-GB" sz="2400">
                <a:solidFill>
                  <a:srgbClr val="404040"/>
                </a:solidFill>
                <a:latin typeface="Arial"/>
                <a:ea typeface="Arial"/>
                <a:cs typeface="Arial"/>
                <a:sym typeface="Arial"/>
              </a:rPr>
              <a:t>urturing each other, Never giving up</a:t>
            </a:r>
            <a:r>
              <a:rPr lang="en-GB" sz="2400" b="1">
                <a:solidFill>
                  <a:srgbClr val="404040"/>
                </a:solidFill>
                <a:latin typeface="Arial"/>
                <a:ea typeface="Arial"/>
                <a:cs typeface="Arial"/>
                <a:sym typeface="Arial"/>
              </a:rPr>
              <a:t>!</a:t>
            </a:r>
            <a:endParaRPr/>
          </a:p>
          <a:p>
            <a:pPr marL="0" marR="0" lvl="0" indent="0" algn="l" rtl="0">
              <a:spcBef>
                <a:spcPts val="0"/>
              </a:spcBef>
              <a:spcAft>
                <a:spcPts val="0"/>
              </a:spcAft>
              <a:buNone/>
            </a:pPr>
            <a:r>
              <a:rPr lang="en-GB" sz="2400" b="1">
                <a:solidFill>
                  <a:srgbClr val="404040"/>
                </a:solidFill>
                <a:latin typeface="Arial"/>
                <a:ea typeface="Arial"/>
                <a:cs typeface="Arial"/>
                <a:sym typeface="Arial"/>
              </a:rPr>
              <a:t>G</a:t>
            </a:r>
            <a:r>
              <a:rPr lang="en-GB" sz="2400">
                <a:solidFill>
                  <a:srgbClr val="404040"/>
                </a:solidFill>
                <a:latin typeface="Arial"/>
                <a:ea typeface="Arial"/>
                <a:cs typeface="Arial"/>
                <a:sym typeface="Arial"/>
              </a:rPr>
              <a:t>ofalu</a:t>
            </a:r>
            <a:endParaRPr sz="2400">
              <a:solidFill>
                <a:srgbClr val="404040"/>
              </a:solidFill>
              <a:latin typeface="Arial"/>
              <a:ea typeface="Arial"/>
              <a:cs typeface="Arial"/>
              <a:sym typeface="Arial"/>
            </a:endParaRPr>
          </a:p>
          <a:p>
            <a:pPr marL="0" marR="0" lvl="0" indent="0" algn="l" rtl="0">
              <a:spcBef>
                <a:spcPts val="0"/>
              </a:spcBef>
              <a:spcAft>
                <a:spcPts val="0"/>
              </a:spcAft>
              <a:buNone/>
            </a:pPr>
            <a:r>
              <a:rPr lang="en-GB" sz="2400" b="1">
                <a:solidFill>
                  <a:srgbClr val="404040"/>
                </a:solidFill>
                <a:latin typeface="Arial"/>
                <a:ea typeface="Arial"/>
                <a:cs typeface="Arial"/>
                <a:sym typeface="Arial"/>
              </a:rPr>
              <a:t>Y</a:t>
            </a:r>
            <a:r>
              <a:rPr lang="en-GB" sz="2400">
                <a:solidFill>
                  <a:srgbClr val="404040"/>
                </a:solidFill>
                <a:latin typeface="Arial"/>
                <a:ea typeface="Arial"/>
                <a:cs typeface="Arial"/>
                <a:sym typeface="Arial"/>
              </a:rPr>
              <a:t>sgol</a:t>
            </a:r>
            <a:endParaRPr/>
          </a:p>
          <a:p>
            <a:pPr marL="0" marR="0" lvl="0" indent="0" algn="l" rtl="0">
              <a:spcBef>
                <a:spcPts val="0"/>
              </a:spcBef>
              <a:spcAft>
                <a:spcPts val="0"/>
              </a:spcAft>
              <a:buNone/>
            </a:pPr>
            <a:r>
              <a:rPr lang="en-GB" sz="2400" b="1">
                <a:solidFill>
                  <a:srgbClr val="404040"/>
                </a:solidFill>
                <a:latin typeface="Arial"/>
                <a:ea typeface="Arial"/>
                <a:cs typeface="Arial"/>
                <a:sym typeface="Arial"/>
              </a:rPr>
              <a:t>C</a:t>
            </a:r>
            <a:r>
              <a:rPr lang="en-GB" sz="2400">
                <a:solidFill>
                  <a:srgbClr val="404040"/>
                </a:solidFill>
                <a:latin typeface="Arial"/>
                <a:ea typeface="Arial"/>
                <a:cs typeface="Arial"/>
                <a:sym typeface="Arial"/>
              </a:rPr>
              <a:t>ymuned</a:t>
            </a:r>
            <a:endParaRPr sz="2400">
              <a:solidFill>
                <a:srgbClr val="404040"/>
              </a:solidFill>
              <a:latin typeface="Arial"/>
              <a:ea typeface="Arial"/>
              <a:cs typeface="Arial"/>
              <a:sym typeface="Arial"/>
            </a:endParaRPr>
          </a:p>
        </p:txBody>
      </p:sp>
      <p:pic>
        <p:nvPicPr>
          <p:cNvPr id="92" name="Google Shape;92;p1"/>
          <p:cNvPicPr preferRelativeResize="0"/>
          <p:nvPr/>
        </p:nvPicPr>
        <p:blipFill rotWithShape="1">
          <a:blip r:embed="rId3">
            <a:alphaModFix/>
          </a:blip>
          <a:srcRect/>
          <a:stretch/>
        </p:blipFill>
        <p:spPr>
          <a:xfrm>
            <a:off x="351342" y="261921"/>
            <a:ext cx="1139594" cy="1210411"/>
          </a:xfrm>
          <a:prstGeom prst="rect">
            <a:avLst/>
          </a:prstGeom>
          <a:noFill/>
          <a:ln>
            <a:noFill/>
          </a:ln>
        </p:spPr>
      </p:pic>
      <p:sp>
        <p:nvSpPr>
          <p:cNvPr id="93" name="Google Shape;93;p1"/>
          <p:cNvSpPr txBox="1"/>
          <p:nvPr/>
        </p:nvSpPr>
        <p:spPr>
          <a:xfrm>
            <a:off x="1703512" y="5313588"/>
            <a:ext cx="936104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rgbClr val="404040"/>
                </a:solidFill>
                <a:latin typeface="Comic Sans MS"/>
                <a:ea typeface="Comic Sans MS"/>
                <a:cs typeface="Comic Sans MS"/>
                <a:sym typeface="Comic Sans MS"/>
              </a:rPr>
              <a:t>                Hendreladus , Ystradgynlais, Swansea,SA9 1SE </a:t>
            </a:r>
            <a:endParaRPr/>
          </a:p>
          <a:p>
            <a:pPr marL="0" marR="0" lvl="0" indent="0" algn="l" rtl="0">
              <a:spcBef>
                <a:spcPts val="0"/>
              </a:spcBef>
              <a:spcAft>
                <a:spcPts val="0"/>
              </a:spcAft>
              <a:buNone/>
            </a:pPr>
            <a:r>
              <a:rPr lang="en-GB" sz="2000">
                <a:solidFill>
                  <a:srgbClr val="404040"/>
                </a:solidFill>
                <a:latin typeface="Comic Sans MS"/>
                <a:ea typeface="Comic Sans MS"/>
                <a:cs typeface="Comic Sans MS"/>
                <a:sym typeface="Comic Sans MS"/>
              </a:rPr>
              <a:t>  Tel : (01639 846070)  Email-office@golwygycwm.powys.sch.uk </a:t>
            </a:r>
            <a:endParaRPr/>
          </a:p>
        </p:txBody>
      </p:sp>
      <p:sp>
        <p:nvSpPr>
          <p:cNvPr id="94" name="Google Shape;94;p1"/>
          <p:cNvSpPr/>
          <p:nvPr/>
        </p:nvSpPr>
        <p:spPr>
          <a:xfrm>
            <a:off x="2033664" y="171555"/>
            <a:ext cx="7878760"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6600" b="1">
                <a:solidFill>
                  <a:schemeClr val="dk1"/>
                </a:solidFill>
                <a:latin typeface="Times New Roman"/>
                <a:ea typeface="Times New Roman"/>
                <a:cs typeface="Times New Roman"/>
                <a:sym typeface="Times New Roman"/>
              </a:rPr>
              <a:t>Ysgol Golwg Y Cwm </a:t>
            </a:r>
            <a:endParaRPr sz="6600">
              <a:solidFill>
                <a:schemeClr val="dk1"/>
              </a:solidFill>
              <a:latin typeface="Times New Roman"/>
              <a:ea typeface="Times New Roman"/>
              <a:cs typeface="Times New Roman"/>
              <a:sym typeface="Times New Roman"/>
            </a:endParaRPr>
          </a:p>
        </p:txBody>
      </p:sp>
      <p:sp>
        <p:nvSpPr>
          <p:cNvPr id="95" name="Google Shape;95;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a:t>
            </a:fld>
            <a:endParaRPr/>
          </a:p>
        </p:txBody>
      </p:sp>
      <p:pic>
        <p:nvPicPr>
          <p:cNvPr id="96" name="Google Shape;96;p1"/>
          <p:cNvPicPr preferRelativeResize="0"/>
          <p:nvPr/>
        </p:nvPicPr>
        <p:blipFill rotWithShape="1">
          <a:blip r:embed="rId4">
            <a:alphaModFix/>
          </a:blip>
          <a:srcRect/>
          <a:stretch/>
        </p:blipFill>
        <p:spPr>
          <a:xfrm>
            <a:off x="10783774" y="118948"/>
            <a:ext cx="1140051" cy="1213209"/>
          </a:xfrm>
          <a:prstGeom prst="rect">
            <a:avLst/>
          </a:prstGeom>
          <a:noFill/>
          <a:ln>
            <a:noFill/>
          </a:ln>
        </p:spPr>
      </p:pic>
      <p:sp>
        <p:nvSpPr>
          <p:cNvPr id="97" name="Google Shape;97;p1"/>
          <p:cNvSpPr txBox="1"/>
          <p:nvPr/>
        </p:nvSpPr>
        <p:spPr>
          <a:xfrm>
            <a:off x="10833099" y="6598364"/>
            <a:ext cx="187220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a:solidFill>
                  <a:schemeClr val="dk1"/>
                </a:solidFill>
                <a:latin typeface="Calibri"/>
                <a:ea typeface="Calibri"/>
                <a:cs typeface="Calibri"/>
                <a:sym typeface="Calibri"/>
              </a:rPr>
              <a:t>Updated  01/09/20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196"/>
        <p:cNvGrpSpPr/>
        <p:nvPr/>
      </p:nvGrpSpPr>
      <p:grpSpPr>
        <a:xfrm>
          <a:off x="0" y="0"/>
          <a:ext cx="0" cy="0"/>
          <a:chOff x="0" y="0"/>
          <a:chExt cx="0" cy="0"/>
        </a:xfrm>
      </p:grpSpPr>
      <p:sp>
        <p:nvSpPr>
          <p:cNvPr id="197" name="Google Shape;197;p11"/>
          <p:cNvSpPr/>
          <p:nvPr/>
        </p:nvSpPr>
        <p:spPr>
          <a:xfrm>
            <a:off x="3791744" y="116632"/>
            <a:ext cx="4338047"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a:solidFill>
                  <a:schemeClr val="dk1"/>
                </a:solidFill>
                <a:latin typeface="Comic Sans MS"/>
                <a:ea typeface="Comic Sans MS"/>
                <a:cs typeface="Comic Sans MS"/>
                <a:sym typeface="Comic Sans MS"/>
              </a:rPr>
              <a:t>Parental Involvement</a:t>
            </a:r>
            <a:endParaRPr sz="3200">
              <a:solidFill>
                <a:schemeClr val="dk1"/>
              </a:solidFill>
              <a:latin typeface="Corsiva"/>
              <a:ea typeface="Corsiva"/>
              <a:cs typeface="Corsiva"/>
              <a:sym typeface="Corsiva"/>
            </a:endParaRPr>
          </a:p>
        </p:txBody>
      </p:sp>
      <p:sp>
        <p:nvSpPr>
          <p:cNvPr id="198" name="Google Shape;198;p11"/>
          <p:cNvSpPr/>
          <p:nvPr/>
        </p:nvSpPr>
        <p:spPr>
          <a:xfrm>
            <a:off x="335360" y="701407"/>
            <a:ext cx="11593287"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Comic Sans MS"/>
                <a:ea typeface="Comic Sans MS"/>
                <a:cs typeface="Comic Sans MS"/>
                <a:sym typeface="Comic Sans MS"/>
              </a:rPr>
              <a:t>A successful school relies upon the good will and active involvement of the parents and in respect Ysgol Golwg y Cwm is no exception. Besides membership of the PTA, we value the skills and time you may have to offer. There are a number of ways you can help your </a:t>
            </a:r>
            <a:endParaRPr/>
          </a:p>
          <a:p>
            <a:pPr marL="0" marR="0" lvl="0" indent="0" algn="l" rtl="0">
              <a:spcBef>
                <a:spcPts val="0"/>
              </a:spcBef>
              <a:spcAft>
                <a:spcPts val="0"/>
              </a:spcAft>
              <a:buNone/>
            </a:pPr>
            <a:r>
              <a:rPr lang="en-GB" sz="1400">
                <a:solidFill>
                  <a:schemeClr val="dk1"/>
                </a:solidFill>
                <a:latin typeface="Comic Sans MS"/>
                <a:ea typeface="Comic Sans MS"/>
                <a:cs typeface="Comic Sans MS"/>
                <a:sym typeface="Comic Sans MS"/>
              </a:rPr>
              <a:t>child (ren) and enhance the life of the school.</a:t>
            </a:r>
            <a:endParaRPr sz="1400">
              <a:solidFill>
                <a:schemeClr val="dk1"/>
              </a:solidFill>
              <a:latin typeface="Corsiva"/>
              <a:ea typeface="Corsiva"/>
              <a:cs typeface="Corsiva"/>
              <a:sym typeface="Corsiva"/>
            </a:endParaRPr>
          </a:p>
        </p:txBody>
      </p:sp>
      <p:sp>
        <p:nvSpPr>
          <p:cNvPr id="199" name="Google Shape;199;p11"/>
          <p:cNvSpPr txBox="1"/>
          <p:nvPr/>
        </p:nvSpPr>
        <p:spPr>
          <a:xfrm>
            <a:off x="3245321" y="1467218"/>
            <a:ext cx="6000302" cy="167375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omic Sans MS"/>
              <a:buNone/>
            </a:pPr>
            <a:r>
              <a:rPr lang="en-GB" sz="1200" b="0" i="0" u="none" strike="noStrike" cap="none">
                <a:solidFill>
                  <a:schemeClr val="dk1"/>
                </a:solidFill>
                <a:latin typeface="Comic Sans MS"/>
                <a:ea typeface="Comic Sans MS"/>
                <a:cs typeface="Comic Sans MS"/>
                <a:sym typeface="Comic Sans MS"/>
              </a:rPr>
              <a:t>Firstly you can help your child with basic literacy and numeracy skills by:</a:t>
            </a:r>
            <a:endParaRPr/>
          </a:p>
          <a:p>
            <a:pPr marL="0" marR="0" lvl="0" indent="0" algn="l" rtl="0">
              <a:lnSpc>
                <a:spcPct val="100000"/>
              </a:lnSpc>
              <a:spcBef>
                <a:spcPts val="0"/>
              </a:spcBef>
              <a:spcAft>
                <a:spcPts val="0"/>
              </a:spcAft>
              <a:buClr>
                <a:schemeClr val="dk1"/>
              </a:buClr>
              <a:buSzPts val="1200"/>
              <a:buFont typeface="Comic Sans MS"/>
              <a:buNone/>
            </a:pPr>
            <a:r>
              <a:rPr lang="en-GB" sz="1200" b="0" i="0" u="none" strike="noStrike" cap="none">
                <a:solidFill>
                  <a:schemeClr val="dk1"/>
                </a:solidFill>
                <a:latin typeface="Comic Sans MS"/>
                <a:ea typeface="Comic Sans MS"/>
                <a:cs typeface="Comic Sans MS"/>
                <a:sym typeface="Comic Sans MS"/>
              </a:rPr>
              <a:t>* Reading with your child.</a:t>
            </a:r>
            <a:endParaRPr/>
          </a:p>
          <a:p>
            <a:pPr marL="0" marR="0" lvl="0" indent="0" algn="l" rtl="0">
              <a:lnSpc>
                <a:spcPct val="100000"/>
              </a:lnSpc>
              <a:spcBef>
                <a:spcPts val="800"/>
              </a:spcBef>
              <a:spcAft>
                <a:spcPts val="0"/>
              </a:spcAft>
              <a:buClr>
                <a:schemeClr val="dk1"/>
              </a:buClr>
              <a:buSzPts val="1200"/>
              <a:buFont typeface="Comic Sans MS"/>
              <a:buNone/>
            </a:pPr>
            <a:r>
              <a:rPr lang="en-GB" sz="1200" b="0" i="0" u="none" strike="noStrike" cap="none">
                <a:solidFill>
                  <a:schemeClr val="dk1"/>
                </a:solidFill>
                <a:latin typeface="Comic Sans MS"/>
                <a:ea typeface="Comic Sans MS"/>
                <a:cs typeface="Comic Sans MS"/>
                <a:sym typeface="Comic Sans MS"/>
              </a:rPr>
              <a:t>* Listening to them reading to you.</a:t>
            </a:r>
            <a:endParaRPr/>
          </a:p>
          <a:p>
            <a:pPr marL="0" marR="0" lvl="0" indent="0" algn="l" rtl="0">
              <a:lnSpc>
                <a:spcPct val="100000"/>
              </a:lnSpc>
              <a:spcBef>
                <a:spcPts val="800"/>
              </a:spcBef>
              <a:spcAft>
                <a:spcPts val="0"/>
              </a:spcAft>
              <a:buClr>
                <a:schemeClr val="dk1"/>
              </a:buClr>
              <a:buSzPts val="1200"/>
              <a:buFont typeface="Comic Sans MS"/>
              <a:buNone/>
            </a:pPr>
            <a:r>
              <a:rPr lang="en-GB" sz="1200" b="0" i="0" u="none" strike="noStrike" cap="none">
                <a:solidFill>
                  <a:schemeClr val="dk1"/>
                </a:solidFill>
                <a:latin typeface="Comic Sans MS"/>
                <a:ea typeface="Comic Sans MS"/>
                <a:cs typeface="Comic Sans MS"/>
                <a:sym typeface="Comic Sans MS"/>
              </a:rPr>
              <a:t>* Encouraging the use of numbers at home.</a:t>
            </a:r>
            <a:endParaRPr/>
          </a:p>
          <a:p>
            <a:pPr marL="0" marR="0" lvl="0" indent="0" algn="l" rtl="0">
              <a:lnSpc>
                <a:spcPct val="100000"/>
              </a:lnSpc>
              <a:spcBef>
                <a:spcPts val="800"/>
              </a:spcBef>
              <a:spcAft>
                <a:spcPts val="0"/>
              </a:spcAft>
              <a:buClr>
                <a:schemeClr val="dk1"/>
              </a:buClr>
              <a:buSzPts val="1200"/>
              <a:buFont typeface="Comic Sans MS"/>
              <a:buNone/>
            </a:pPr>
            <a:r>
              <a:rPr lang="en-GB" sz="1200" b="0" i="0" u="none" strike="noStrike" cap="none">
                <a:solidFill>
                  <a:schemeClr val="dk1"/>
                </a:solidFill>
                <a:latin typeface="Comic Sans MS"/>
                <a:ea typeface="Comic Sans MS"/>
                <a:cs typeface="Comic Sans MS"/>
                <a:sym typeface="Comic Sans MS"/>
              </a:rPr>
              <a:t>* Supporting them with any homework.</a:t>
            </a:r>
            <a:endParaRPr/>
          </a:p>
          <a:p>
            <a:pPr marL="0" marR="0" lvl="0" indent="0" algn="l" rtl="0">
              <a:lnSpc>
                <a:spcPct val="100000"/>
              </a:lnSpc>
              <a:spcBef>
                <a:spcPts val="800"/>
              </a:spcBef>
              <a:spcAft>
                <a:spcPts val="0"/>
              </a:spcAft>
              <a:buClr>
                <a:schemeClr val="dk1"/>
              </a:buClr>
              <a:buSzPts val="1200"/>
              <a:buFont typeface="Comic Sans MS"/>
              <a:buNone/>
            </a:pPr>
            <a:r>
              <a:rPr lang="en-GB" sz="1200" b="0" i="0" u="none" strike="noStrike" cap="none">
                <a:solidFill>
                  <a:schemeClr val="dk1"/>
                </a:solidFill>
                <a:latin typeface="Comic Sans MS"/>
                <a:ea typeface="Comic Sans MS"/>
                <a:cs typeface="Comic Sans MS"/>
                <a:sym typeface="Comic Sans MS"/>
              </a:rPr>
              <a:t>* Participate in family learning activities at Golwg Y Cwm </a:t>
            </a:r>
            <a:endParaRPr sz="1200" b="0" i="0" u="none" strike="noStrike" cap="none">
              <a:solidFill>
                <a:schemeClr val="dk1"/>
              </a:solidFill>
              <a:latin typeface="Comic Sans MS"/>
              <a:ea typeface="Comic Sans MS"/>
              <a:cs typeface="Comic Sans MS"/>
              <a:sym typeface="Comic Sans MS"/>
            </a:endParaRPr>
          </a:p>
        </p:txBody>
      </p:sp>
      <p:sp>
        <p:nvSpPr>
          <p:cNvPr id="200" name="Google Shape;200;p11"/>
          <p:cNvSpPr txBox="1"/>
          <p:nvPr/>
        </p:nvSpPr>
        <p:spPr>
          <a:xfrm>
            <a:off x="3245321" y="3333848"/>
            <a:ext cx="5974530" cy="1509405"/>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Parents are invited each term to visit the school to examine pupils work and their progress alongside their child and the class teacher.</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Parents are also welcome to attend our coffee morning/ drop in, on a Thursday morning which is organized by Amber our family liaison officer.</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sz="1200" b="0" i="0" u="none" strike="noStrike" cap="none">
                <a:solidFill>
                  <a:schemeClr val="dk1"/>
                </a:solidFill>
                <a:latin typeface="Arial"/>
                <a:ea typeface="Arial"/>
                <a:cs typeface="Arial"/>
                <a:sym typeface="Arial"/>
              </a:rPr>
              <a:t>A range of parental engagemen</a:t>
            </a:r>
            <a:r>
              <a:rPr lang="en-GB" sz="1200">
                <a:solidFill>
                  <a:schemeClr val="dk1"/>
                </a:solidFill>
                <a:latin typeface="Arial"/>
                <a:ea typeface="Arial"/>
                <a:cs typeface="Arial"/>
                <a:sym typeface="Arial"/>
              </a:rPr>
              <a:t>t workshops are available to parents. </a:t>
            </a:r>
            <a:endParaRPr sz="1200" b="0" i="0" u="none" strike="noStrike" cap="none">
              <a:solidFill>
                <a:schemeClr val="dk1"/>
              </a:solidFill>
              <a:latin typeface="Arial"/>
              <a:ea typeface="Arial"/>
              <a:cs typeface="Arial"/>
              <a:sym typeface="Arial"/>
            </a:endParaRPr>
          </a:p>
        </p:txBody>
      </p:sp>
      <p:sp>
        <p:nvSpPr>
          <p:cNvPr id="201" name="Google Shape;201;p11"/>
          <p:cNvSpPr txBox="1"/>
          <p:nvPr/>
        </p:nvSpPr>
        <p:spPr>
          <a:xfrm>
            <a:off x="1731779" y="5454436"/>
            <a:ext cx="8457976" cy="738664"/>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omic Sans MS"/>
              <a:buNone/>
            </a:pPr>
            <a:r>
              <a:rPr lang="en-GB" sz="1200" b="0" i="0" u="none" strike="noStrike" cap="none">
                <a:solidFill>
                  <a:schemeClr val="dk1"/>
                </a:solidFill>
                <a:latin typeface="Comic Sans MS"/>
                <a:ea typeface="Comic Sans MS"/>
                <a:cs typeface="Comic Sans MS"/>
                <a:sym typeface="Comic Sans MS"/>
              </a:rPr>
              <a:t> </a:t>
            </a:r>
            <a:r>
              <a:rPr lang="en-GB" sz="1200">
                <a:solidFill>
                  <a:schemeClr val="dk1"/>
                </a:solidFill>
                <a:latin typeface="Comic Sans MS"/>
                <a:ea typeface="Comic Sans MS"/>
                <a:cs typeface="Comic Sans MS"/>
                <a:sym typeface="Comic Sans MS"/>
              </a:rPr>
              <a:t>M</a:t>
            </a:r>
            <a:r>
              <a:rPr lang="en-GB" sz="1200" b="0" i="0" u="none" strike="noStrike" cap="none">
                <a:solidFill>
                  <a:schemeClr val="dk1"/>
                </a:solidFill>
                <a:latin typeface="Comic Sans MS"/>
                <a:ea typeface="Comic Sans MS"/>
                <a:cs typeface="Comic Sans MS"/>
                <a:sym typeface="Comic Sans MS"/>
              </a:rPr>
              <a:t>any of our extra curricular activities rely on supportive staff and parents for success. If you can help…</a:t>
            </a:r>
            <a:endParaRPr/>
          </a:p>
          <a:p>
            <a:pPr marL="0" marR="0" lvl="0" indent="0" algn="ctr" rtl="0">
              <a:lnSpc>
                <a:spcPct val="100000"/>
              </a:lnSpc>
              <a:spcBef>
                <a:spcPts val="0"/>
              </a:spcBef>
              <a:spcAft>
                <a:spcPts val="0"/>
              </a:spcAft>
              <a:buClr>
                <a:schemeClr val="dk1"/>
              </a:buClr>
              <a:buSzPts val="1200"/>
              <a:buFont typeface="Comic Sans MS"/>
              <a:buNone/>
            </a:pPr>
            <a:r>
              <a:rPr lang="en-GB" sz="1200" b="1" i="0" u="none" strike="noStrike" cap="none">
                <a:solidFill>
                  <a:schemeClr val="dk1"/>
                </a:solidFill>
                <a:latin typeface="Comic Sans MS"/>
                <a:ea typeface="Comic Sans MS"/>
                <a:cs typeface="Comic Sans MS"/>
                <a:sym typeface="Comic Sans MS"/>
              </a:rPr>
              <a:t>We greatly appreciate your support!</a:t>
            </a:r>
            <a:endParaRPr sz="1200" b="0" i="0" u="none" strike="noStrike" cap="none">
              <a:solidFill>
                <a:schemeClr val="dk1"/>
              </a:solidFill>
              <a:latin typeface="Comic Sans MS"/>
              <a:ea typeface="Comic Sans MS"/>
              <a:cs typeface="Comic Sans MS"/>
              <a:sym typeface="Comic Sans MS"/>
            </a:endParaRPr>
          </a:p>
        </p:txBody>
      </p:sp>
      <p:sp>
        <p:nvSpPr>
          <p:cNvPr id="202" name="Google Shape;20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2"/>
          <p:cNvSpPr/>
          <p:nvPr/>
        </p:nvSpPr>
        <p:spPr>
          <a:xfrm>
            <a:off x="4311918" y="116632"/>
            <a:ext cx="329769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Comic Sans MS"/>
                <a:ea typeface="Comic Sans MS"/>
                <a:cs typeface="Comic Sans MS"/>
                <a:sym typeface="Comic Sans MS"/>
              </a:rPr>
              <a:t>Parental Involvement</a:t>
            </a:r>
            <a:endParaRPr sz="2400">
              <a:solidFill>
                <a:schemeClr val="dk1"/>
              </a:solidFill>
              <a:latin typeface="Corsiva"/>
              <a:ea typeface="Corsiva"/>
              <a:cs typeface="Corsiva"/>
              <a:sym typeface="Corsiva"/>
            </a:endParaRPr>
          </a:p>
        </p:txBody>
      </p:sp>
      <p:sp>
        <p:nvSpPr>
          <p:cNvPr id="208" name="Google Shape;208;p12"/>
          <p:cNvSpPr txBox="1"/>
          <p:nvPr/>
        </p:nvSpPr>
        <p:spPr>
          <a:xfrm>
            <a:off x="831336" y="578297"/>
            <a:ext cx="10873208" cy="1266527"/>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GB" sz="1100" b="0" i="0" u="none" strike="noStrike" cap="none">
                <a:solidFill>
                  <a:schemeClr val="dk1"/>
                </a:solidFill>
                <a:latin typeface="Comic Sans MS"/>
                <a:ea typeface="Comic Sans MS"/>
                <a:cs typeface="Comic Sans MS"/>
                <a:sym typeface="Comic Sans MS"/>
              </a:rPr>
              <a:t>The Family and Community Together (FACT) project is a </a:t>
            </a:r>
            <a:r>
              <a:rPr lang="en-GB" sz="1100">
                <a:solidFill>
                  <a:schemeClr val="dk1"/>
                </a:solidFill>
                <a:latin typeface="Comic Sans MS"/>
                <a:ea typeface="Comic Sans MS"/>
                <a:cs typeface="Comic Sans MS"/>
                <a:sym typeface="Comic Sans MS"/>
              </a:rPr>
              <a:t>family learning programme based at Golwg Y Cwm </a:t>
            </a:r>
            <a:r>
              <a:rPr lang="en-GB" sz="1100" b="0" i="0" u="none" strike="noStrike" cap="none">
                <a:solidFill>
                  <a:schemeClr val="dk1"/>
                </a:solidFill>
                <a:latin typeface="Comic Sans MS"/>
                <a:ea typeface="Comic Sans MS"/>
                <a:cs typeface="Comic Sans MS"/>
                <a:sym typeface="Comic Sans MS"/>
              </a:rPr>
              <a:t>that aims to:-</a:t>
            </a:r>
            <a:endParaRPr/>
          </a:p>
          <a:p>
            <a:pPr marL="0" marR="0" lvl="0" indent="-69850" algn="l" rtl="0">
              <a:lnSpc>
                <a:spcPct val="100000"/>
              </a:lnSpc>
              <a:spcBef>
                <a:spcPts val="800"/>
              </a:spcBef>
              <a:spcAft>
                <a:spcPts val="0"/>
              </a:spcAft>
              <a:buClr>
                <a:schemeClr val="dk1"/>
              </a:buClr>
              <a:buSzPts val="1100"/>
              <a:buFont typeface="Noto Sans Symbols"/>
              <a:buChar char="∙"/>
            </a:pPr>
            <a:r>
              <a:rPr lang="en-GB" sz="1100" b="0" i="0" u="none" strike="noStrike" cap="none">
                <a:solidFill>
                  <a:schemeClr val="dk1"/>
                </a:solidFill>
                <a:latin typeface="Comic Sans MS"/>
                <a:ea typeface="Comic Sans MS"/>
                <a:cs typeface="Comic Sans MS"/>
                <a:sym typeface="Comic Sans MS"/>
              </a:rPr>
              <a:t>Support parents to feel more confident in supporting their children</a:t>
            </a:r>
            <a:endParaRPr/>
          </a:p>
          <a:p>
            <a:pPr marL="0" marR="0" lvl="0" indent="-698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omic Sans MS"/>
                <a:ea typeface="Comic Sans MS"/>
                <a:cs typeface="Comic Sans MS"/>
                <a:sym typeface="Comic Sans MS"/>
              </a:rPr>
              <a:t>Support parents who feel their child is coping better at school </a:t>
            </a:r>
            <a:endParaRPr/>
          </a:p>
          <a:p>
            <a:pPr marL="0" marR="0" lvl="0" indent="-69850" algn="l" rtl="0">
              <a:lnSpc>
                <a:spcPct val="100000"/>
              </a:lnSpc>
              <a:spcBef>
                <a:spcPts val="0"/>
              </a:spcBef>
              <a:spcAft>
                <a:spcPts val="0"/>
              </a:spcAft>
              <a:buClr>
                <a:schemeClr val="dk1"/>
              </a:buClr>
              <a:buSzPts val="1100"/>
              <a:buFont typeface="Noto Sans Symbols"/>
              <a:buChar char="∙"/>
            </a:pPr>
            <a:r>
              <a:rPr lang="en-GB" sz="1100" b="0" i="0" u="none" strike="noStrike" cap="none">
                <a:solidFill>
                  <a:schemeClr val="dk1"/>
                </a:solidFill>
                <a:latin typeface="Comic Sans MS"/>
                <a:ea typeface="Comic Sans MS"/>
                <a:cs typeface="Comic Sans MS"/>
                <a:sym typeface="Comic Sans MS"/>
              </a:rPr>
              <a:t>Support parents to become more actively engaged with the school collectively </a:t>
            </a:r>
            <a:r>
              <a:rPr lang="en-GB" sz="1100" b="0" i="0" u="none" strike="noStrike" cap="none">
                <a:solidFill>
                  <a:srgbClr val="FF0000"/>
                </a:solidFill>
                <a:latin typeface="Comic Sans MS"/>
                <a:ea typeface="Comic Sans MS"/>
                <a:cs typeface="Comic Sans MS"/>
                <a:sym typeface="Comic Sans MS"/>
              </a:rPr>
              <a:t> </a:t>
            </a:r>
            <a:endParaRPr/>
          </a:p>
          <a:p>
            <a:pPr marL="0" marR="0" lvl="0" indent="0" algn="l" rtl="0">
              <a:lnSpc>
                <a:spcPct val="100000"/>
              </a:lnSpc>
              <a:spcBef>
                <a:spcPts val="0"/>
              </a:spcBef>
              <a:spcAft>
                <a:spcPts val="0"/>
              </a:spcAft>
              <a:buClr>
                <a:schemeClr val="dk1"/>
              </a:buClr>
              <a:buSzPts val="1100"/>
              <a:buFont typeface="Noto Sans Symbols"/>
              <a:buNone/>
            </a:pPr>
            <a:endParaRPr sz="1100">
              <a:solidFill>
                <a:srgbClr val="FF0000"/>
              </a:solidFill>
              <a:latin typeface="Comic Sans MS"/>
              <a:ea typeface="Comic Sans MS"/>
              <a:cs typeface="Comic Sans MS"/>
              <a:sym typeface="Comic Sans MS"/>
            </a:endParaRPr>
          </a:p>
        </p:txBody>
      </p:sp>
      <p:sp>
        <p:nvSpPr>
          <p:cNvPr id="209" name="Google Shape;209;p12"/>
          <p:cNvSpPr/>
          <p:nvPr/>
        </p:nvSpPr>
        <p:spPr>
          <a:xfrm>
            <a:off x="831336" y="2406609"/>
            <a:ext cx="10873208" cy="1661993"/>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u="sng">
                <a:solidFill>
                  <a:schemeClr val="dk1"/>
                </a:solidFill>
                <a:latin typeface="Comic Sans MS"/>
                <a:ea typeface="Comic Sans MS"/>
                <a:cs typeface="Comic Sans MS"/>
                <a:sym typeface="Comic Sans MS"/>
              </a:rPr>
              <a:t>Friends of the School.</a:t>
            </a:r>
            <a:endParaRPr sz="1800" b="1">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200">
                <a:solidFill>
                  <a:schemeClr val="dk1"/>
                </a:solidFill>
                <a:latin typeface="Comic Sans MS"/>
                <a:ea typeface="Comic Sans MS"/>
                <a:cs typeface="Comic Sans MS"/>
                <a:sym typeface="Comic Sans MS"/>
              </a:rPr>
              <a:t>All parents are automatically members of the Friends of the School committee. We hope you will be able to support activities and events and actively contribute to the invaluable work done by parents to support children’s education at Ysgol Golwg y Cwm. The friends of Golwg Y Cwm meet regularly. Dates and times of meetings are displayed on the Parent and Community Boards within the school and advertised on the Friends of Golwg y Cwm face book page.</a:t>
            </a:r>
            <a:endParaRPr/>
          </a:p>
          <a:p>
            <a:pPr marL="0" marR="0" lvl="0" indent="0" algn="l" rtl="0">
              <a:spcBef>
                <a:spcPts val="0"/>
              </a:spcBef>
              <a:spcAft>
                <a:spcPts val="0"/>
              </a:spcAft>
              <a:buNone/>
            </a:pPr>
            <a:r>
              <a:rPr lang="en-GB" sz="1200">
                <a:solidFill>
                  <a:schemeClr val="dk1"/>
                </a:solidFill>
                <a:latin typeface="Comic Sans MS"/>
                <a:ea typeface="Comic Sans MS"/>
                <a:cs typeface="Comic Sans MS"/>
                <a:sym typeface="Comic Sans MS"/>
              </a:rPr>
              <a:t>The Friends of the School committee exists to help parents become involved in the life of the school. It is important that as many parents as possible attend the Annual General Meeting in the early part of the autumn term so that new parents can be introduced to the school and become actively involved from the outset.</a:t>
            </a:r>
            <a:endParaRPr sz="1200">
              <a:solidFill>
                <a:schemeClr val="dk1"/>
              </a:solidFill>
              <a:latin typeface="Comic Sans MS"/>
              <a:ea typeface="Comic Sans MS"/>
              <a:cs typeface="Comic Sans MS"/>
              <a:sym typeface="Comic Sans MS"/>
            </a:endParaRPr>
          </a:p>
        </p:txBody>
      </p:sp>
      <p:sp>
        <p:nvSpPr>
          <p:cNvPr id="210" name="Google Shape;210;p12"/>
          <p:cNvSpPr txBox="1"/>
          <p:nvPr/>
        </p:nvSpPr>
        <p:spPr>
          <a:xfrm>
            <a:off x="3714056" y="4412257"/>
            <a:ext cx="4896544" cy="1415772"/>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b="1" u="sng">
                <a:solidFill>
                  <a:schemeClr val="dk1"/>
                </a:solidFill>
                <a:latin typeface="Comic Sans MS"/>
                <a:ea typeface="Comic Sans MS"/>
                <a:cs typeface="Comic Sans MS"/>
                <a:sym typeface="Comic Sans MS"/>
              </a:rPr>
              <a:t>Community School</a:t>
            </a:r>
            <a:endParaRPr sz="1400" b="1">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200">
                <a:solidFill>
                  <a:schemeClr val="dk1"/>
                </a:solidFill>
                <a:latin typeface="Comic Sans MS"/>
                <a:ea typeface="Comic Sans MS"/>
                <a:cs typeface="Comic Sans MS"/>
                <a:sym typeface="Comic Sans MS"/>
              </a:rPr>
              <a:t>Golwg Y Cwm has 2 community spaces and a community office. The following organisations are based in our Community Office </a:t>
            </a:r>
            <a:endParaRPr/>
          </a:p>
          <a:p>
            <a:pPr marL="285750" marR="0" lvl="0" indent="-285750" algn="l" rtl="0">
              <a:spcBef>
                <a:spcPts val="0"/>
              </a:spcBef>
              <a:spcAft>
                <a:spcPts val="0"/>
              </a:spcAft>
              <a:buClr>
                <a:schemeClr val="dk1"/>
              </a:buClr>
              <a:buSzPts val="1200"/>
              <a:buFont typeface="Arial"/>
              <a:buChar char="•"/>
            </a:pPr>
            <a:r>
              <a:rPr lang="en-GB" sz="1200">
                <a:solidFill>
                  <a:schemeClr val="dk1"/>
                </a:solidFill>
                <a:latin typeface="Comic Sans MS"/>
                <a:ea typeface="Comic Sans MS"/>
                <a:cs typeface="Comic Sans MS"/>
                <a:sym typeface="Comic Sans MS"/>
              </a:rPr>
              <a:t>Flying Start Health Visitors     </a:t>
            </a:r>
            <a:endParaRPr/>
          </a:p>
          <a:p>
            <a:pPr marL="285750" marR="0" lvl="0" indent="-285750" algn="l" rtl="0">
              <a:spcBef>
                <a:spcPts val="0"/>
              </a:spcBef>
              <a:spcAft>
                <a:spcPts val="0"/>
              </a:spcAft>
              <a:buClr>
                <a:schemeClr val="dk1"/>
              </a:buClr>
              <a:buSzPts val="1200"/>
              <a:buFont typeface="Arial"/>
              <a:buChar char="•"/>
            </a:pPr>
            <a:r>
              <a:rPr lang="en-GB" sz="1200">
                <a:solidFill>
                  <a:schemeClr val="dk1"/>
                </a:solidFill>
                <a:latin typeface="Comic Sans MS"/>
                <a:ea typeface="Comic Sans MS"/>
                <a:cs typeface="Comic Sans MS"/>
                <a:sym typeface="Comic Sans MS"/>
              </a:rPr>
              <a:t>Calan - Domestic abuse service </a:t>
            </a:r>
            <a:endParaRPr/>
          </a:p>
          <a:p>
            <a:pPr marL="285750" marR="0" lvl="0" indent="-285750" algn="l" rtl="0">
              <a:spcBef>
                <a:spcPts val="0"/>
              </a:spcBef>
              <a:spcAft>
                <a:spcPts val="0"/>
              </a:spcAft>
              <a:buClr>
                <a:schemeClr val="dk1"/>
              </a:buClr>
              <a:buSzPts val="1200"/>
              <a:buFont typeface="Arial"/>
              <a:buChar char="•"/>
            </a:pPr>
            <a:r>
              <a:rPr lang="en-GB" sz="1200">
                <a:solidFill>
                  <a:schemeClr val="dk1"/>
                </a:solidFill>
                <a:latin typeface="Comic Sans MS"/>
                <a:ea typeface="Comic Sans MS"/>
                <a:cs typeface="Comic Sans MS"/>
                <a:sym typeface="Comic Sans MS"/>
              </a:rPr>
              <a:t>Family Liaison Officer</a:t>
            </a:r>
            <a:endParaRPr/>
          </a:p>
          <a:p>
            <a:pPr marL="285750" marR="0" lvl="0" indent="-209550" algn="l" rtl="0">
              <a:spcBef>
                <a:spcPts val="0"/>
              </a:spcBef>
              <a:spcAft>
                <a:spcPts val="0"/>
              </a:spcAft>
              <a:buClr>
                <a:schemeClr val="dk1"/>
              </a:buClr>
              <a:buSzPts val="1200"/>
              <a:buFont typeface="Arial"/>
              <a:buNone/>
            </a:pPr>
            <a:endParaRPr sz="1200">
              <a:solidFill>
                <a:schemeClr val="dk1"/>
              </a:solidFill>
              <a:latin typeface="Comic Sans MS"/>
              <a:ea typeface="Comic Sans MS"/>
              <a:cs typeface="Comic Sans MS"/>
              <a:sym typeface="Comic Sans MS"/>
            </a:endParaRPr>
          </a:p>
        </p:txBody>
      </p:sp>
      <p:sp>
        <p:nvSpPr>
          <p:cNvPr id="211" name="Google Shape;211;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3"/>
          <p:cNvSpPr txBox="1"/>
          <p:nvPr/>
        </p:nvSpPr>
        <p:spPr>
          <a:xfrm>
            <a:off x="2495600" y="188640"/>
            <a:ext cx="6972300" cy="571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200"/>
              <a:buFont typeface="Comic Sans MS"/>
              <a:buNone/>
            </a:pPr>
            <a:r>
              <a:rPr lang="en-GB" sz="2200" b="1" i="0" u="none" strike="noStrike" cap="none">
                <a:solidFill>
                  <a:schemeClr val="dk1"/>
                </a:solidFill>
                <a:latin typeface="Comic Sans MS"/>
                <a:ea typeface="Comic Sans MS"/>
                <a:cs typeface="Comic Sans MS"/>
                <a:sym typeface="Comic Sans MS"/>
              </a:rPr>
              <a:t>Other School and Home Links</a:t>
            </a:r>
            <a:endParaRPr sz="1800" b="0" i="0" u="none" strike="noStrike" cap="none">
              <a:solidFill>
                <a:schemeClr val="dk1"/>
              </a:solidFill>
              <a:latin typeface="Arial"/>
              <a:ea typeface="Arial"/>
              <a:cs typeface="Arial"/>
              <a:sym typeface="Arial"/>
            </a:endParaRPr>
          </a:p>
        </p:txBody>
      </p:sp>
      <p:sp>
        <p:nvSpPr>
          <p:cNvPr id="217" name="Google Shape;217;p13"/>
          <p:cNvSpPr txBox="1"/>
          <p:nvPr/>
        </p:nvSpPr>
        <p:spPr>
          <a:xfrm>
            <a:off x="407368" y="709836"/>
            <a:ext cx="5372100" cy="14859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Comic Sans MS"/>
              <a:buNone/>
            </a:pPr>
            <a:r>
              <a:rPr lang="en-GB" sz="1400" b="1" i="0" u="sng" strike="noStrike" cap="none">
                <a:solidFill>
                  <a:schemeClr val="dk1"/>
                </a:solidFill>
                <a:latin typeface="Comic Sans MS"/>
                <a:ea typeface="Comic Sans MS"/>
                <a:cs typeface="Comic Sans MS"/>
                <a:sym typeface="Comic Sans MS"/>
              </a:rPr>
              <a:t>Homework.</a:t>
            </a:r>
            <a:endParaRPr/>
          </a:p>
          <a:p>
            <a:pPr marL="0" marR="0" lvl="0" indent="0" algn="l" rtl="0">
              <a:lnSpc>
                <a:spcPct val="100000"/>
              </a:lnSpc>
              <a:spcBef>
                <a:spcPts val="800"/>
              </a:spcBef>
              <a:spcAft>
                <a:spcPts val="0"/>
              </a:spcAft>
              <a:buClr>
                <a:schemeClr val="dk1"/>
              </a:buClr>
              <a:buSzPts val="1200"/>
              <a:buFont typeface="Comic Sans MS"/>
              <a:buNone/>
            </a:pPr>
            <a:r>
              <a:rPr lang="en-GB" sz="1200" b="0" i="0" u="none" strike="noStrike" cap="none">
                <a:solidFill>
                  <a:schemeClr val="dk1"/>
                </a:solidFill>
                <a:latin typeface="Comic Sans MS"/>
                <a:ea typeface="Comic Sans MS"/>
                <a:cs typeface="Comic Sans MS"/>
                <a:sym typeface="Comic Sans MS"/>
              </a:rPr>
              <a:t>Appropriate homework is given regularly to children in Year 1 to Year 6 classes. Home-School tasks are given to children in the Reception class. Your help and support with homework, when needed, will further your child’s achievements at school. Regular reading practice, learning spelling patterns and mental maths games are always necessary. Where possible homework is provided via HWB.</a:t>
            </a:r>
            <a:endParaRPr sz="1800" b="0" i="0" u="none" strike="noStrike" cap="none">
              <a:solidFill>
                <a:schemeClr val="dk1"/>
              </a:solidFill>
              <a:latin typeface="Arial"/>
              <a:ea typeface="Arial"/>
              <a:cs typeface="Arial"/>
              <a:sym typeface="Arial"/>
            </a:endParaRPr>
          </a:p>
        </p:txBody>
      </p:sp>
      <p:sp>
        <p:nvSpPr>
          <p:cNvPr id="218" name="Google Shape;218;p13"/>
          <p:cNvSpPr txBox="1"/>
          <p:nvPr/>
        </p:nvSpPr>
        <p:spPr>
          <a:xfrm>
            <a:off x="6023992" y="709836"/>
            <a:ext cx="5976664" cy="21717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Comic Sans MS"/>
              <a:buNone/>
            </a:pPr>
            <a:r>
              <a:rPr lang="en-GB" sz="1400" b="1" i="0" u="sng" strike="noStrike" cap="none">
                <a:solidFill>
                  <a:schemeClr val="dk1"/>
                </a:solidFill>
                <a:latin typeface="Comic Sans MS"/>
                <a:ea typeface="Comic Sans MS"/>
                <a:cs typeface="Comic Sans MS"/>
                <a:sym typeface="Comic Sans MS"/>
              </a:rPr>
              <a:t>Home-School Links.</a:t>
            </a:r>
            <a:endParaRPr/>
          </a:p>
          <a:p>
            <a:pPr marL="0" marR="0" lvl="0" indent="0" algn="l" rtl="0">
              <a:lnSpc>
                <a:spcPct val="100000"/>
              </a:lnSpc>
              <a:spcBef>
                <a:spcPts val="800"/>
              </a:spcBef>
              <a:spcAft>
                <a:spcPts val="0"/>
              </a:spcAft>
              <a:buClr>
                <a:schemeClr val="dk1"/>
              </a:buClr>
              <a:buSzPts val="1200"/>
              <a:buFont typeface="Comic Sans MS"/>
              <a:buNone/>
            </a:pPr>
            <a:r>
              <a:rPr lang="en-GB" sz="1200" b="0" i="0" u="none" strike="noStrike" cap="none">
                <a:solidFill>
                  <a:schemeClr val="dk1"/>
                </a:solidFill>
                <a:latin typeface="Comic Sans MS"/>
                <a:ea typeface="Comic Sans MS"/>
                <a:cs typeface="Comic Sans MS"/>
                <a:sym typeface="Comic Sans MS"/>
              </a:rPr>
              <a:t>As parents, you are your child’s first and most important educator. At Golwg y Cwm, we value and appreciate the important role you have to play in supporting your child in developing a positive attitude to school and learning. Studies have proven that children learn best when home and school work in partnership. </a:t>
            </a:r>
            <a:r>
              <a:rPr lang="en-GB" sz="1200">
                <a:solidFill>
                  <a:schemeClr val="dk1"/>
                </a:solidFill>
                <a:latin typeface="Comic Sans MS"/>
                <a:ea typeface="Comic Sans MS"/>
                <a:cs typeface="Comic Sans MS"/>
                <a:sym typeface="Comic Sans MS"/>
              </a:rPr>
              <a:t>Every term</a:t>
            </a:r>
            <a:r>
              <a:rPr lang="en-GB" sz="1200" b="0" i="0" u="none" strike="noStrike" cap="none">
                <a:solidFill>
                  <a:schemeClr val="dk1"/>
                </a:solidFill>
                <a:latin typeface="Comic Sans MS"/>
                <a:ea typeface="Comic Sans MS"/>
                <a:cs typeface="Comic Sans MS"/>
                <a:sym typeface="Comic Sans MS"/>
              </a:rPr>
              <a:t> Ysgol Golwg Y Cwm  holds a Parents and Child work discussion. Parents can ask any questions and the teachers can explain to parents about expectations for their progress for that year. An information booklet is available for all parents.</a:t>
            </a:r>
            <a:endParaRPr sz="1800" b="0" i="0" u="none" strike="noStrike" cap="none">
              <a:solidFill>
                <a:schemeClr val="dk1"/>
              </a:solidFill>
              <a:latin typeface="Arial"/>
              <a:ea typeface="Arial"/>
              <a:cs typeface="Arial"/>
              <a:sym typeface="Arial"/>
            </a:endParaRPr>
          </a:p>
        </p:txBody>
      </p:sp>
      <p:sp>
        <p:nvSpPr>
          <p:cNvPr id="219" name="Google Shape;219;p13"/>
          <p:cNvSpPr txBox="1"/>
          <p:nvPr/>
        </p:nvSpPr>
        <p:spPr>
          <a:xfrm>
            <a:off x="407368" y="2348880"/>
            <a:ext cx="5407124" cy="14859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Comic Sans MS"/>
              <a:buNone/>
            </a:pPr>
            <a:r>
              <a:rPr lang="en-GB" sz="1400" b="1" i="0" u="sng" strike="noStrike" cap="none" dirty="0">
                <a:solidFill>
                  <a:schemeClr val="dk1"/>
                </a:solidFill>
                <a:latin typeface="Comic Sans MS"/>
                <a:ea typeface="Comic Sans MS"/>
                <a:cs typeface="Comic Sans MS"/>
                <a:sym typeface="Comic Sans MS"/>
              </a:rPr>
              <a:t>Informing Parents.</a:t>
            </a:r>
            <a:endParaRPr dirty="0"/>
          </a:p>
          <a:p>
            <a:pPr marL="0" marR="0" lvl="0" indent="0" algn="l" rtl="0">
              <a:lnSpc>
                <a:spcPct val="100000"/>
              </a:lnSpc>
              <a:spcBef>
                <a:spcPts val="800"/>
              </a:spcBef>
              <a:spcAft>
                <a:spcPts val="0"/>
              </a:spcAft>
              <a:buClr>
                <a:schemeClr val="dk1"/>
              </a:buClr>
              <a:buSzPts val="1200"/>
              <a:buFont typeface="Comic Sans MS"/>
              <a:buNone/>
            </a:pPr>
            <a:r>
              <a:rPr lang="en-GB" sz="1200" b="0" i="0" u="none" strike="noStrike" cap="none" dirty="0">
                <a:solidFill>
                  <a:schemeClr val="dk1"/>
                </a:solidFill>
                <a:latin typeface="Comic Sans MS"/>
                <a:ea typeface="Comic Sans MS"/>
                <a:cs typeface="Comic Sans MS"/>
                <a:sym typeface="Comic Sans MS"/>
              </a:rPr>
              <a:t>The school strives to keep parents informed at all times, of activities, events, etc by, the school notice board</a:t>
            </a:r>
            <a:r>
              <a:rPr lang="en-GB" sz="1200" dirty="0">
                <a:solidFill>
                  <a:schemeClr val="dk1"/>
                </a:solidFill>
                <a:latin typeface="Comic Sans MS"/>
                <a:ea typeface="Comic Sans MS"/>
                <a:cs typeface="Comic Sans MS"/>
                <a:sym typeface="Comic Sans MS"/>
              </a:rPr>
              <a:t> and </a:t>
            </a:r>
            <a:r>
              <a:rPr lang="en-GB" sz="1200" b="0" i="0" u="none" strike="noStrike" cap="none" dirty="0">
                <a:solidFill>
                  <a:schemeClr val="dk1"/>
                </a:solidFill>
                <a:latin typeface="Comic Sans MS"/>
                <a:ea typeface="Comic Sans MS"/>
                <a:cs typeface="Comic Sans MS"/>
                <a:sym typeface="Comic Sans MS"/>
              </a:rPr>
              <a:t>S</a:t>
            </a:r>
            <a:r>
              <a:rPr lang="en-GB" sz="1200" dirty="0">
                <a:solidFill>
                  <a:schemeClr val="dk1"/>
                </a:solidFill>
                <a:latin typeface="Comic Sans MS"/>
                <a:ea typeface="Comic Sans MS"/>
                <a:cs typeface="Comic Sans MS"/>
                <a:sym typeface="Comic Sans MS"/>
              </a:rPr>
              <a:t>ee-Saw</a:t>
            </a:r>
            <a:r>
              <a:rPr lang="en-GB" sz="1200" b="0" i="0" u="none" strike="noStrike" cap="none" dirty="0">
                <a:solidFill>
                  <a:schemeClr val="dk1"/>
                </a:solidFill>
                <a:latin typeface="Comic Sans MS"/>
                <a:ea typeface="Comic Sans MS"/>
                <a:cs typeface="Comic Sans MS"/>
                <a:sym typeface="Comic Sans MS"/>
              </a:rPr>
              <a:t> . All parents are encouraged to sign up to See-saw so that parents can receive up to date information regarding events at the school. </a:t>
            </a:r>
            <a:endParaRPr sz="1800" b="0" i="0" u="none" strike="noStrike" cap="none" dirty="0">
              <a:solidFill>
                <a:schemeClr val="dk1"/>
              </a:solidFill>
              <a:latin typeface="Arial"/>
              <a:ea typeface="Arial"/>
              <a:cs typeface="Arial"/>
              <a:sym typeface="Arial"/>
            </a:endParaRPr>
          </a:p>
        </p:txBody>
      </p:sp>
      <p:sp>
        <p:nvSpPr>
          <p:cNvPr id="220" name="Google Shape;220;p13"/>
          <p:cNvSpPr txBox="1"/>
          <p:nvPr/>
        </p:nvSpPr>
        <p:spPr>
          <a:xfrm>
            <a:off x="6023992" y="3140968"/>
            <a:ext cx="5372100" cy="2016224"/>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Comic Sans MS"/>
              <a:buNone/>
            </a:pPr>
            <a:r>
              <a:rPr lang="en-GB" sz="1400" b="1" i="0" u="sng" strike="noStrike" cap="none">
                <a:solidFill>
                  <a:schemeClr val="dk1"/>
                </a:solidFill>
                <a:latin typeface="Comic Sans MS"/>
                <a:ea typeface="Comic Sans MS"/>
                <a:cs typeface="Comic Sans MS"/>
                <a:sym typeface="Comic Sans MS"/>
              </a:rPr>
              <a:t>Emergency Closure.</a:t>
            </a:r>
            <a:endParaRPr/>
          </a:p>
          <a:p>
            <a:pPr marL="0" marR="0" lvl="0" indent="0" algn="l" rtl="0">
              <a:lnSpc>
                <a:spcPct val="100000"/>
              </a:lnSpc>
              <a:spcBef>
                <a:spcPts val="800"/>
              </a:spcBef>
              <a:spcAft>
                <a:spcPts val="0"/>
              </a:spcAft>
              <a:buClr>
                <a:schemeClr val="dk1"/>
              </a:buClr>
              <a:buSzPts val="1200"/>
              <a:buFont typeface="Comic Sans MS"/>
              <a:buNone/>
            </a:pPr>
            <a:r>
              <a:rPr lang="en-GB" sz="1200" b="0" i="0" u="none" strike="noStrike" cap="none">
                <a:solidFill>
                  <a:schemeClr val="dk1"/>
                </a:solidFill>
                <a:latin typeface="Comic Sans MS"/>
                <a:ea typeface="Comic Sans MS"/>
                <a:cs typeface="Comic Sans MS"/>
                <a:sym typeface="Comic Sans MS"/>
              </a:rPr>
              <a:t>From time to time, especially in the winter, situations may arise where it is necessary to close the school. Where possible parents will be informed the day before the school is to close. However, if the school has to close at very short notice, </a:t>
            </a:r>
            <a:r>
              <a:rPr lang="en-GB" sz="1200">
                <a:solidFill>
                  <a:schemeClr val="dk1"/>
                </a:solidFill>
                <a:latin typeface="Comic Sans MS"/>
                <a:ea typeface="Comic Sans MS"/>
                <a:cs typeface="Comic Sans MS"/>
                <a:sym typeface="Comic Sans MS"/>
              </a:rPr>
              <a:t>a</a:t>
            </a:r>
            <a:r>
              <a:rPr lang="en-GB" sz="1200" b="0" i="0" u="none" strike="noStrike" cap="none">
                <a:solidFill>
                  <a:schemeClr val="dk1"/>
                </a:solidFill>
                <a:latin typeface="Comic Sans MS"/>
                <a:ea typeface="Comic Sans MS"/>
                <a:cs typeface="Comic Sans MS"/>
                <a:sym typeface="Comic Sans MS"/>
              </a:rPr>
              <a:t> notice will  be placed on the school gate and whenever possible staff will be available to answer the telephone if you call the school. Parents can also get information from the Powys website and from See Saw message from the class teacher.</a:t>
            </a:r>
            <a:endParaRPr sz="1800" b="0" i="0" u="none" strike="noStrike" cap="none">
              <a:solidFill>
                <a:schemeClr val="dk1"/>
              </a:solidFill>
              <a:latin typeface="Comic Sans MS"/>
              <a:ea typeface="Comic Sans MS"/>
              <a:cs typeface="Comic Sans MS"/>
              <a:sym typeface="Comic Sans MS"/>
            </a:endParaRPr>
          </a:p>
        </p:txBody>
      </p:sp>
      <p:sp>
        <p:nvSpPr>
          <p:cNvPr id="221" name="Google Shape;22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p:nvPr/>
        </p:nvSpPr>
        <p:spPr>
          <a:xfrm>
            <a:off x="12344400" y="152400"/>
            <a:ext cx="1295400" cy="6553200"/>
          </a:xfrm>
          <a:prstGeom prst="roundRect">
            <a:avLst>
              <a:gd name="adj" fmla="val 9717"/>
            </a:avLst>
          </a:prstGeom>
          <a:solidFill>
            <a:srgbClr val="A6A6A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i="1">
                <a:solidFill>
                  <a:schemeClr val="lt1"/>
                </a:solidFill>
                <a:latin typeface="Arial"/>
                <a:ea typeface="Arial"/>
                <a:cs typeface="Arial"/>
                <a:sym typeface="Arial"/>
              </a:rPr>
              <a:t>NOTE:</a:t>
            </a:r>
            <a:endParaRPr/>
          </a:p>
          <a:p>
            <a:pPr marL="0" marR="0" lvl="0" indent="0" algn="l" rtl="0">
              <a:spcBef>
                <a:spcPts val="0"/>
              </a:spcBef>
              <a:spcAft>
                <a:spcPts val="0"/>
              </a:spcAft>
              <a:buNone/>
            </a:pPr>
            <a:r>
              <a:rPr lang="en-GB" sz="1200" i="1">
                <a:solidFill>
                  <a:schemeClr val="lt1"/>
                </a:solidFill>
                <a:latin typeface="Arial"/>
                <a:ea typeface="Arial"/>
                <a:cs typeface="Arial"/>
                <a:sym typeface="Arial"/>
              </a:rPr>
              <a:t>To change images on this slide, select a picture and delete it. Then click the Insert Picture icon</a:t>
            </a:r>
            <a:endParaRPr/>
          </a:p>
          <a:p>
            <a:pPr marL="0" marR="0" lvl="0" indent="0" algn="l" rtl="0">
              <a:spcBef>
                <a:spcPts val="0"/>
              </a:spcBef>
              <a:spcAft>
                <a:spcPts val="0"/>
              </a:spcAft>
              <a:buNone/>
            </a:pPr>
            <a:r>
              <a:rPr lang="en-GB" sz="1200" i="1">
                <a:solidFill>
                  <a:schemeClr val="lt1"/>
                </a:solidFill>
                <a:latin typeface="Arial"/>
                <a:ea typeface="Arial"/>
                <a:cs typeface="Arial"/>
                <a:sym typeface="Arial"/>
              </a:rPr>
              <a:t>in the placeholder to insert your own image.</a:t>
            </a:r>
            <a:endParaRPr/>
          </a:p>
        </p:txBody>
      </p:sp>
      <p:sp>
        <p:nvSpPr>
          <p:cNvPr id="227" name="Google Shape;227;p14"/>
          <p:cNvSpPr/>
          <p:nvPr/>
        </p:nvSpPr>
        <p:spPr>
          <a:xfrm>
            <a:off x="4367808" y="23000"/>
            <a:ext cx="338437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Comic Sans MS"/>
                <a:ea typeface="Comic Sans MS"/>
                <a:cs typeface="Comic Sans MS"/>
                <a:sym typeface="Comic Sans MS"/>
              </a:rPr>
              <a:t>School Council</a:t>
            </a:r>
            <a:endParaRPr sz="2400">
              <a:solidFill>
                <a:schemeClr val="dk1"/>
              </a:solidFill>
              <a:latin typeface="Corsiva"/>
              <a:ea typeface="Corsiva"/>
              <a:cs typeface="Corsiva"/>
              <a:sym typeface="Corsiva"/>
            </a:endParaRPr>
          </a:p>
        </p:txBody>
      </p:sp>
      <p:sp>
        <p:nvSpPr>
          <p:cNvPr id="228" name="Google Shape;228;p14"/>
          <p:cNvSpPr txBox="1"/>
          <p:nvPr/>
        </p:nvSpPr>
        <p:spPr>
          <a:xfrm>
            <a:off x="0" y="388309"/>
            <a:ext cx="12192000" cy="5715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omic Sans MS"/>
              <a:buNone/>
            </a:pPr>
            <a:r>
              <a:rPr lang="en-GB" sz="1600" b="0" i="0" u="none" strike="noStrike" cap="none">
                <a:solidFill>
                  <a:schemeClr val="dk1"/>
                </a:solidFill>
                <a:latin typeface="Comic Sans MS"/>
                <a:ea typeface="Comic Sans MS"/>
                <a:cs typeface="Comic Sans MS"/>
                <a:sym typeface="Comic Sans MS"/>
              </a:rPr>
              <a:t>Pupils at the school are represented by a School’s Council, </a:t>
            </a:r>
            <a:endParaRPr sz="1800" b="0" i="0" u="none" strike="noStrike" cap="none">
              <a:solidFill>
                <a:schemeClr val="dk1"/>
              </a:solidFill>
              <a:latin typeface="Arial"/>
              <a:ea typeface="Arial"/>
              <a:cs typeface="Arial"/>
              <a:sym typeface="Arial"/>
            </a:endParaRPr>
          </a:p>
        </p:txBody>
      </p:sp>
      <p:sp>
        <p:nvSpPr>
          <p:cNvPr id="229" name="Google Shape;229;p14"/>
          <p:cNvSpPr txBox="1"/>
          <p:nvPr/>
        </p:nvSpPr>
        <p:spPr>
          <a:xfrm>
            <a:off x="1863555" y="754753"/>
            <a:ext cx="8137564" cy="3623478"/>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Comic Sans MS"/>
              <a:buNone/>
            </a:pPr>
            <a:r>
              <a:rPr lang="en-GB" sz="1200" b="0" i="0" u="none" strike="noStrike" cap="none">
                <a:solidFill>
                  <a:schemeClr val="dk1"/>
                </a:solidFill>
                <a:latin typeface="Comic Sans MS"/>
                <a:ea typeface="Comic Sans MS"/>
                <a:cs typeface="Comic Sans MS"/>
                <a:sym typeface="Comic Sans MS"/>
              </a:rPr>
              <a:t>A new council is elected annually in September.</a:t>
            </a:r>
            <a:endParaRPr/>
          </a:p>
          <a:p>
            <a:pPr marL="0" marR="0" lvl="0" indent="0" algn="ctr" rtl="0">
              <a:lnSpc>
                <a:spcPct val="100000"/>
              </a:lnSpc>
              <a:spcBef>
                <a:spcPts val="800"/>
              </a:spcBef>
              <a:spcAft>
                <a:spcPts val="0"/>
              </a:spcAft>
              <a:buClr>
                <a:schemeClr val="dk1"/>
              </a:buClr>
              <a:buSzPts val="1200"/>
              <a:buFont typeface="Comic Sans MS"/>
              <a:buNone/>
            </a:pPr>
            <a:r>
              <a:rPr lang="en-GB" sz="1200" b="0" i="0" u="none" strike="noStrike" cap="none">
                <a:solidFill>
                  <a:schemeClr val="dk1"/>
                </a:solidFill>
                <a:latin typeface="Comic Sans MS"/>
                <a:ea typeface="Comic Sans MS"/>
                <a:cs typeface="Comic Sans MS"/>
                <a:sym typeface="Comic Sans MS"/>
              </a:rPr>
              <a:t>There are class councillors from Year 3 to Year 6.</a:t>
            </a:r>
            <a:endParaRPr/>
          </a:p>
          <a:p>
            <a:pPr marL="0" marR="0" lvl="0" indent="0" algn="ctr" rtl="0">
              <a:lnSpc>
                <a:spcPct val="100000"/>
              </a:lnSpc>
              <a:spcBef>
                <a:spcPts val="800"/>
              </a:spcBef>
              <a:spcAft>
                <a:spcPts val="0"/>
              </a:spcAft>
              <a:buClr>
                <a:schemeClr val="dk1"/>
              </a:buClr>
              <a:buSzPts val="1200"/>
              <a:buFont typeface="Comic Sans MS"/>
              <a:buNone/>
            </a:pPr>
            <a:r>
              <a:rPr lang="en-GB" sz="1200" b="0" i="0" u="none" strike="noStrike" cap="none">
                <a:solidFill>
                  <a:schemeClr val="dk1"/>
                </a:solidFill>
                <a:latin typeface="Comic Sans MS"/>
                <a:ea typeface="Comic Sans MS"/>
                <a:cs typeface="Comic Sans MS"/>
                <a:sym typeface="Comic Sans MS"/>
              </a:rPr>
              <a:t>Classes propose their nominees and a secret ballot is then held to vote for the class representatives.</a:t>
            </a:r>
            <a:endParaRPr/>
          </a:p>
          <a:p>
            <a:pPr marL="0" marR="0" lvl="0" indent="0" algn="ctr" rtl="0">
              <a:lnSpc>
                <a:spcPct val="100000"/>
              </a:lnSpc>
              <a:spcBef>
                <a:spcPts val="800"/>
              </a:spcBef>
              <a:spcAft>
                <a:spcPts val="0"/>
              </a:spcAft>
              <a:buClr>
                <a:schemeClr val="dk1"/>
              </a:buClr>
              <a:buSzPts val="1200"/>
              <a:buFont typeface="Comic Sans MS"/>
              <a:buNone/>
            </a:pPr>
            <a:r>
              <a:rPr lang="en-GB" sz="1200" b="0" i="0" u="none" strike="noStrike" cap="none">
                <a:solidFill>
                  <a:schemeClr val="dk1"/>
                </a:solidFill>
                <a:latin typeface="Comic Sans MS"/>
                <a:ea typeface="Comic Sans MS"/>
                <a:cs typeface="Comic Sans MS"/>
                <a:sym typeface="Comic Sans MS"/>
              </a:rPr>
              <a:t>The elected councillors then choose their chairperson  a secretary .</a:t>
            </a:r>
            <a:endParaRPr/>
          </a:p>
          <a:p>
            <a:pPr marL="0" marR="0" lvl="0" indent="0" algn="ctr" rtl="0">
              <a:lnSpc>
                <a:spcPct val="100000"/>
              </a:lnSpc>
              <a:spcBef>
                <a:spcPts val="800"/>
              </a:spcBef>
              <a:spcAft>
                <a:spcPts val="0"/>
              </a:spcAft>
              <a:buClr>
                <a:schemeClr val="dk1"/>
              </a:buClr>
              <a:buSzPts val="1200"/>
              <a:buFont typeface="Comic Sans MS"/>
              <a:buNone/>
            </a:pPr>
            <a:r>
              <a:rPr lang="en-GB" sz="1200">
                <a:solidFill>
                  <a:schemeClr val="dk1"/>
                </a:solidFill>
                <a:latin typeface="Comic Sans MS"/>
                <a:ea typeface="Comic Sans MS"/>
                <a:cs typeface="Comic Sans MS"/>
                <a:sym typeface="Comic Sans MS"/>
              </a:rPr>
              <a:t>M</a:t>
            </a:r>
            <a:r>
              <a:rPr lang="en-GB" sz="1200" b="0" i="0" u="none" strike="noStrike" cap="none">
                <a:solidFill>
                  <a:schemeClr val="dk1"/>
                </a:solidFill>
                <a:latin typeface="Comic Sans MS"/>
                <a:ea typeface="Comic Sans MS"/>
                <a:cs typeface="Comic Sans MS"/>
                <a:sym typeface="Comic Sans MS"/>
              </a:rPr>
              <a:t>eetings are held throughout the year in class which are </a:t>
            </a:r>
            <a:r>
              <a:rPr lang="en-GB" sz="1200">
                <a:solidFill>
                  <a:schemeClr val="dk1"/>
                </a:solidFill>
                <a:latin typeface="Comic Sans MS"/>
                <a:ea typeface="Comic Sans MS"/>
                <a:cs typeface="Comic Sans MS"/>
                <a:sym typeface="Comic Sans MS"/>
              </a:rPr>
              <a:t>minuted </a:t>
            </a:r>
            <a:r>
              <a:rPr lang="en-GB" sz="1200" b="0" i="0" u="none" strike="noStrike" cap="none">
                <a:solidFill>
                  <a:schemeClr val="dk1"/>
                </a:solidFill>
                <a:latin typeface="Comic Sans MS"/>
                <a:ea typeface="Comic Sans MS"/>
                <a:cs typeface="Comic Sans MS"/>
                <a:sym typeface="Comic Sans MS"/>
              </a:rPr>
              <a:t>where various issues are discussed and resolutions are made. These are taken to official council meetings with SMT Staff. A suggestion box is available for all ideas from any members of the school community </a:t>
            </a:r>
            <a:endParaRPr sz="1200" b="0" i="0" u="none" strike="noStrike" cap="none">
              <a:solidFill>
                <a:schemeClr val="dk1"/>
              </a:solidFill>
              <a:latin typeface="Arial"/>
              <a:ea typeface="Arial"/>
              <a:cs typeface="Arial"/>
              <a:sym typeface="Arial"/>
            </a:endParaRPr>
          </a:p>
        </p:txBody>
      </p:sp>
      <p:sp>
        <p:nvSpPr>
          <p:cNvPr id="230" name="Google Shape;230;p14"/>
          <p:cNvSpPr/>
          <p:nvPr/>
        </p:nvSpPr>
        <p:spPr>
          <a:xfrm>
            <a:off x="4593146" y="3985146"/>
            <a:ext cx="2933700" cy="725866"/>
          </a:xfrm>
          <a:prstGeom prst="ellipse">
            <a:avLst/>
          </a:prstGeom>
          <a:solidFill>
            <a:srgbClr val="FFFF99"/>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Comic Sans MS"/>
              <a:buNone/>
            </a:pPr>
            <a:r>
              <a:rPr lang="en-GB" sz="1100" b="0" i="0" u="none" strike="noStrike" cap="none">
                <a:solidFill>
                  <a:schemeClr val="dk1"/>
                </a:solidFill>
                <a:latin typeface="Comic Sans MS"/>
                <a:ea typeface="Comic Sans MS"/>
                <a:cs typeface="Comic Sans MS"/>
                <a:sym typeface="Comic Sans MS"/>
              </a:rPr>
              <a:t>CYNGOR YSGOL GOLWG Y CWM</a:t>
            </a:r>
            <a:endParaRPr sz="1800" b="0" i="0" u="none" strike="noStrike" cap="none">
              <a:solidFill>
                <a:schemeClr val="dk1"/>
              </a:solidFill>
              <a:latin typeface="Arial"/>
              <a:ea typeface="Arial"/>
              <a:cs typeface="Arial"/>
              <a:sym typeface="Arial"/>
            </a:endParaRPr>
          </a:p>
        </p:txBody>
      </p:sp>
      <p:sp>
        <p:nvSpPr>
          <p:cNvPr id="231" name="Google Shape;231;p14"/>
          <p:cNvSpPr txBox="1"/>
          <p:nvPr/>
        </p:nvSpPr>
        <p:spPr>
          <a:xfrm>
            <a:off x="3324848" y="3294038"/>
            <a:ext cx="991835" cy="464360"/>
          </a:xfrm>
          <a:prstGeom prst="rect">
            <a:avLst/>
          </a:prstGeom>
          <a:solidFill>
            <a:srgbClr val="CC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omic Sans MS"/>
              <a:buNone/>
            </a:pPr>
            <a:r>
              <a:rPr lang="en-GB" sz="1100" b="0" i="0" u="none" strike="noStrike" cap="none">
                <a:solidFill>
                  <a:schemeClr val="dk1"/>
                </a:solidFill>
                <a:latin typeface="Comic Sans MS"/>
                <a:ea typeface="Comic Sans MS"/>
                <a:cs typeface="Comic Sans MS"/>
                <a:sym typeface="Comic Sans MS"/>
              </a:rPr>
              <a:t>Playtime activities</a:t>
            </a:r>
            <a:endParaRPr sz="1800" b="0" i="0" u="none" strike="noStrike" cap="none">
              <a:solidFill>
                <a:schemeClr val="dk1"/>
              </a:solidFill>
              <a:latin typeface="Arial"/>
              <a:ea typeface="Arial"/>
              <a:cs typeface="Arial"/>
              <a:sym typeface="Arial"/>
            </a:endParaRPr>
          </a:p>
        </p:txBody>
      </p:sp>
      <p:sp>
        <p:nvSpPr>
          <p:cNvPr id="232" name="Google Shape;232;p14"/>
          <p:cNvSpPr txBox="1"/>
          <p:nvPr/>
        </p:nvSpPr>
        <p:spPr>
          <a:xfrm>
            <a:off x="3608008" y="4975133"/>
            <a:ext cx="1371600" cy="381542"/>
          </a:xfrm>
          <a:prstGeom prst="rect">
            <a:avLst/>
          </a:prstGeom>
          <a:solidFill>
            <a:srgbClr val="CC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Comic Sans MS"/>
              <a:buNone/>
            </a:pPr>
            <a:r>
              <a:rPr lang="en-GB" sz="1100" b="0" i="0" u="none" strike="noStrike" cap="none">
                <a:solidFill>
                  <a:schemeClr val="dk1"/>
                </a:solidFill>
                <a:latin typeface="Comic Sans MS"/>
                <a:ea typeface="Comic Sans MS"/>
                <a:cs typeface="Comic Sans MS"/>
                <a:sym typeface="Comic Sans MS"/>
              </a:rPr>
              <a:t>Learning Walks</a:t>
            </a:r>
            <a:endParaRPr sz="1800" b="0" i="0" u="none" strike="noStrike" cap="none">
              <a:solidFill>
                <a:schemeClr val="dk1"/>
              </a:solidFill>
              <a:latin typeface="Arial"/>
              <a:ea typeface="Arial"/>
              <a:cs typeface="Arial"/>
              <a:sym typeface="Arial"/>
            </a:endParaRPr>
          </a:p>
        </p:txBody>
      </p:sp>
      <p:sp>
        <p:nvSpPr>
          <p:cNvPr id="233" name="Google Shape;233;p14"/>
          <p:cNvSpPr txBox="1"/>
          <p:nvPr/>
        </p:nvSpPr>
        <p:spPr>
          <a:xfrm>
            <a:off x="7353099" y="3269456"/>
            <a:ext cx="1006828" cy="318570"/>
          </a:xfrm>
          <a:prstGeom prst="rect">
            <a:avLst/>
          </a:prstGeom>
          <a:solidFill>
            <a:srgbClr val="CC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Comic Sans MS"/>
              <a:buNone/>
            </a:pPr>
            <a:r>
              <a:rPr lang="en-GB" sz="1100" b="0" i="0" u="none" strike="noStrike" cap="none">
                <a:solidFill>
                  <a:schemeClr val="dk1"/>
                </a:solidFill>
                <a:latin typeface="Comic Sans MS"/>
                <a:ea typeface="Comic Sans MS"/>
                <a:cs typeface="Comic Sans MS"/>
                <a:sym typeface="Comic Sans MS"/>
              </a:rPr>
              <a:t>Friendships</a:t>
            </a:r>
            <a:endParaRPr sz="1800" b="0" i="0" u="none" strike="noStrike" cap="none">
              <a:solidFill>
                <a:schemeClr val="dk1"/>
              </a:solidFill>
              <a:latin typeface="Arial"/>
              <a:ea typeface="Arial"/>
              <a:cs typeface="Arial"/>
              <a:sym typeface="Arial"/>
            </a:endParaRPr>
          </a:p>
        </p:txBody>
      </p:sp>
      <p:sp>
        <p:nvSpPr>
          <p:cNvPr id="234" name="Google Shape;234;p14"/>
          <p:cNvSpPr txBox="1"/>
          <p:nvPr/>
        </p:nvSpPr>
        <p:spPr>
          <a:xfrm>
            <a:off x="8091910" y="4262811"/>
            <a:ext cx="800100" cy="457200"/>
          </a:xfrm>
          <a:prstGeom prst="rect">
            <a:avLst/>
          </a:prstGeom>
          <a:solidFill>
            <a:srgbClr val="CC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Comic Sans MS"/>
              <a:buNone/>
            </a:pPr>
            <a:r>
              <a:rPr lang="en-GB" sz="1100" b="0" i="0" u="none" strike="noStrike" cap="none">
                <a:solidFill>
                  <a:schemeClr val="dk1"/>
                </a:solidFill>
                <a:latin typeface="Comic Sans MS"/>
                <a:ea typeface="Comic Sans MS"/>
                <a:cs typeface="Comic Sans MS"/>
                <a:sym typeface="Comic Sans MS"/>
              </a:rPr>
              <a:t>Fruit Stall</a:t>
            </a:r>
            <a:endParaRPr sz="1800" b="0" i="0" u="none" strike="noStrike" cap="none">
              <a:solidFill>
                <a:schemeClr val="dk1"/>
              </a:solidFill>
              <a:latin typeface="Arial"/>
              <a:ea typeface="Arial"/>
              <a:cs typeface="Arial"/>
              <a:sym typeface="Arial"/>
            </a:endParaRPr>
          </a:p>
        </p:txBody>
      </p:sp>
      <p:sp>
        <p:nvSpPr>
          <p:cNvPr id="235" name="Google Shape;235;p14"/>
          <p:cNvSpPr txBox="1"/>
          <p:nvPr/>
        </p:nvSpPr>
        <p:spPr>
          <a:xfrm>
            <a:off x="6735657" y="4902207"/>
            <a:ext cx="1600200" cy="457200"/>
          </a:xfrm>
          <a:prstGeom prst="rect">
            <a:avLst/>
          </a:prstGeom>
          <a:solidFill>
            <a:srgbClr val="CCFF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Comic Sans MS"/>
              <a:buNone/>
            </a:pPr>
            <a:r>
              <a:rPr lang="en-GB" sz="1100" b="0" i="0" u="none" strike="noStrike" cap="none">
                <a:solidFill>
                  <a:schemeClr val="dk1"/>
                </a:solidFill>
                <a:latin typeface="Comic Sans MS"/>
                <a:ea typeface="Comic Sans MS"/>
                <a:cs typeface="Comic Sans MS"/>
                <a:sym typeface="Comic Sans MS"/>
              </a:rPr>
              <a:t>Bullying</a:t>
            </a:r>
            <a:endParaRPr sz="1800" b="0" i="0" u="none" strike="noStrike" cap="none">
              <a:solidFill>
                <a:schemeClr val="dk1"/>
              </a:solidFill>
              <a:latin typeface="Arial"/>
              <a:ea typeface="Arial"/>
              <a:cs typeface="Arial"/>
              <a:sym typeface="Arial"/>
            </a:endParaRPr>
          </a:p>
        </p:txBody>
      </p:sp>
      <p:sp>
        <p:nvSpPr>
          <p:cNvPr id="236" name="Google Shape;236;p14"/>
          <p:cNvSpPr txBox="1"/>
          <p:nvPr/>
        </p:nvSpPr>
        <p:spPr>
          <a:xfrm>
            <a:off x="1847528" y="5680486"/>
            <a:ext cx="7920880" cy="581929"/>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The School’s Council officials have regular meetings with the SMT to discuss matters that have arisen in meetings and to put forward requests, ideas and solutions to problems that arise in their everyday school life.</a:t>
            </a:r>
            <a:endParaRPr sz="1400" b="0" i="0" u="none" strike="noStrike" cap="none">
              <a:solidFill>
                <a:schemeClr val="dk1"/>
              </a:solidFill>
              <a:latin typeface="Arial"/>
              <a:ea typeface="Arial"/>
              <a:cs typeface="Arial"/>
              <a:sym typeface="Arial"/>
            </a:endParaRPr>
          </a:p>
        </p:txBody>
      </p:sp>
      <p:sp>
        <p:nvSpPr>
          <p:cNvPr id="237" name="Google Shape;237;p14"/>
          <p:cNvSpPr txBox="1"/>
          <p:nvPr/>
        </p:nvSpPr>
        <p:spPr>
          <a:xfrm>
            <a:off x="2502744" y="2805811"/>
            <a:ext cx="7114504" cy="6858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omic Sans MS"/>
              <a:buNone/>
            </a:pPr>
            <a:r>
              <a:rPr lang="en-GB" sz="1100" b="0" i="0" u="none" strike="noStrike" cap="none">
                <a:solidFill>
                  <a:schemeClr val="dk1"/>
                </a:solidFill>
                <a:latin typeface="Comic Sans MS"/>
                <a:ea typeface="Comic Sans MS"/>
                <a:cs typeface="Comic Sans MS"/>
                <a:sym typeface="Comic Sans MS"/>
              </a:rPr>
              <a:t>The School’s Council has a very important role to play in the general well being of the school and its pupils.</a:t>
            </a:r>
            <a:endParaRPr sz="1800" b="0" i="0" u="none" strike="noStrike" cap="none">
              <a:solidFill>
                <a:schemeClr val="dk1"/>
              </a:solidFill>
              <a:latin typeface="Arial"/>
              <a:ea typeface="Arial"/>
              <a:cs typeface="Arial"/>
              <a:sym typeface="Arial"/>
            </a:endParaRPr>
          </a:p>
        </p:txBody>
      </p:sp>
      <p:cxnSp>
        <p:nvCxnSpPr>
          <p:cNvPr id="238" name="Google Shape;238;p14"/>
          <p:cNvCxnSpPr/>
          <p:nvPr/>
        </p:nvCxnSpPr>
        <p:spPr>
          <a:xfrm>
            <a:off x="4367808" y="3588026"/>
            <a:ext cx="864096" cy="397120"/>
          </a:xfrm>
          <a:prstGeom prst="straightConnector1">
            <a:avLst/>
          </a:prstGeom>
          <a:noFill/>
          <a:ln w="9525" cap="flat" cmpd="sng">
            <a:solidFill>
              <a:schemeClr val="dk2"/>
            </a:solidFill>
            <a:prstDash val="solid"/>
            <a:miter lim="800000"/>
            <a:headEnd type="none" w="sm" len="sm"/>
            <a:tailEnd type="none" w="sm" len="sm"/>
          </a:ln>
        </p:spPr>
      </p:cxnSp>
      <p:cxnSp>
        <p:nvCxnSpPr>
          <p:cNvPr id="239" name="Google Shape;239;p14"/>
          <p:cNvCxnSpPr/>
          <p:nvPr/>
        </p:nvCxnSpPr>
        <p:spPr>
          <a:xfrm rot="10800000" flipH="1">
            <a:off x="7059056" y="3630042"/>
            <a:ext cx="467790" cy="355104"/>
          </a:xfrm>
          <a:prstGeom prst="straightConnector1">
            <a:avLst/>
          </a:prstGeom>
          <a:noFill/>
          <a:ln w="9525" cap="flat" cmpd="sng">
            <a:solidFill>
              <a:schemeClr val="dk2"/>
            </a:solidFill>
            <a:prstDash val="solid"/>
            <a:miter lim="800000"/>
            <a:headEnd type="none" w="sm" len="sm"/>
            <a:tailEnd type="none" w="sm" len="sm"/>
          </a:ln>
        </p:spPr>
      </p:cxnSp>
      <p:cxnSp>
        <p:nvCxnSpPr>
          <p:cNvPr id="240" name="Google Shape;240;p14"/>
          <p:cNvCxnSpPr>
            <a:endCxn id="234" idx="1"/>
          </p:cNvCxnSpPr>
          <p:nvPr/>
        </p:nvCxnSpPr>
        <p:spPr>
          <a:xfrm>
            <a:off x="7392010" y="4378311"/>
            <a:ext cx="699900" cy="113100"/>
          </a:xfrm>
          <a:prstGeom prst="straightConnector1">
            <a:avLst/>
          </a:prstGeom>
          <a:noFill/>
          <a:ln w="9525" cap="flat" cmpd="sng">
            <a:solidFill>
              <a:schemeClr val="dk2"/>
            </a:solidFill>
            <a:prstDash val="solid"/>
            <a:miter lim="800000"/>
            <a:headEnd type="none" w="sm" len="sm"/>
            <a:tailEnd type="none" w="sm" len="sm"/>
          </a:ln>
        </p:spPr>
      </p:cxnSp>
      <p:cxnSp>
        <p:nvCxnSpPr>
          <p:cNvPr id="241" name="Google Shape;241;p14"/>
          <p:cNvCxnSpPr/>
          <p:nvPr/>
        </p:nvCxnSpPr>
        <p:spPr>
          <a:xfrm>
            <a:off x="6682960" y="4707745"/>
            <a:ext cx="376096" cy="166602"/>
          </a:xfrm>
          <a:prstGeom prst="straightConnector1">
            <a:avLst/>
          </a:prstGeom>
          <a:noFill/>
          <a:ln w="9525" cap="flat" cmpd="sng">
            <a:solidFill>
              <a:schemeClr val="dk2"/>
            </a:solidFill>
            <a:prstDash val="solid"/>
            <a:miter lim="800000"/>
            <a:headEnd type="none" w="sm" len="sm"/>
            <a:tailEnd type="none" w="sm" len="sm"/>
          </a:ln>
        </p:spPr>
      </p:cxnSp>
      <p:cxnSp>
        <p:nvCxnSpPr>
          <p:cNvPr id="242" name="Google Shape;242;p14"/>
          <p:cNvCxnSpPr/>
          <p:nvPr/>
        </p:nvCxnSpPr>
        <p:spPr>
          <a:xfrm flipH="1">
            <a:off x="4571337" y="4598868"/>
            <a:ext cx="408271" cy="376265"/>
          </a:xfrm>
          <a:prstGeom prst="straightConnector1">
            <a:avLst/>
          </a:prstGeom>
          <a:noFill/>
          <a:ln w="9525" cap="flat" cmpd="sng">
            <a:solidFill>
              <a:schemeClr val="dk2"/>
            </a:solidFill>
            <a:prstDash val="solid"/>
            <a:miter lim="800000"/>
            <a:headEnd type="none" w="sm" len="sm"/>
            <a:tailEnd type="none" w="sm" len="sm"/>
          </a:ln>
        </p:spPr>
      </p:cxnSp>
      <p:sp>
        <p:nvSpPr>
          <p:cNvPr id="243" name="Google Shape;24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5"/>
          <p:cNvSpPr txBox="1"/>
          <p:nvPr/>
        </p:nvSpPr>
        <p:spPr>
          <a:xfrm>
            <a:off x="4295800" y="260648"/>
            <a:ext cx="482453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u="sng">
                <a:solidFill>
                  <a:schemeClr val="dk1"/>
                </a:solidFill>
                <a:latin typeface="Comic Sans MS"/>
                <a:ea typeface="Comic Sans MS"/>
                <a:cs typeface="Comic Sans MS"/>
                <a:sym typeface="Comic Sans MS"/>
              </a:rPr>
              <a:t>Instrumental Tuition </a:t>
            </a:r>
            <a:endParaRPr/>
          </a:p>
        </p:txBody>
      </p:sp>
      <p:sp>
        <p:nvSpPr>
          <p:cNvPr id="249" name="Google Shape;249;p15"/>
          <p:cNvSpPr/>
          <p:nvPr/>
        </p:nvSpPr>
        <p:spPr>
          <a:xfrm>
            <a:off x="479376" y="866359"/>
            <a:ext cx="11377264" cy="102592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omic Sans MS"/>
                <a:ea typeface="Comic Sans MS"/>
                <a:cs typeface="Comic Sans MS"/>
                <a:sym typeface="Comic Sans MS"/>
              </a:rPr>
              <a:t>Key Stage 2 pupils at Ysgol Golwg Y Cwm have the opportunity to receive percussion lessons. These are delivered by a visiting music teacher, employed by outside agencies.</a:t>
            </a:r>
            <a:endParaRPr/>
          </a:p>
          <a:p>
            <a:pPr marL="0" marR="0" lvl="0" indent="0" algn="l" rtl="0">
              <a:spcBef>
                <a:spcPts val="800"/>
              </a:spcBef>
              <a:spcAft>
                <a:spcPts val="0"/>
              </a:spcAft>
              <a:buNone/>
            </a:pPr>
            <a:r>
              <a:rPr lang="en-GB" sz="1800">
                <a:solidFill>
                  <a:schemeClr val="dk1"/>
                </a:solidFill>
                <a:latin typeface="Comic Sans MS"/>
                <a:ea typeface="Comic Sans MS"/>
                <a:cs typeface="Comic Sans MS"/>
                <a:sym typeface="Comic Sans MS"/>
              </a:rPr>
              <a:t>We are also fortunate to receive some music tuition from the Music specialist at Ysgol Maesydderwen.</a:t>
            </a:r>
            <a:endParaRPr/>
          </a:p>
        </p:txBody>
      </p:sp>
      <p:sp>
        <p:nvSpPr>
          <p:cNvPr id="250" name="Google Shape;250;p15"/>
          <p:cNvSpPr txBox="1"/>
          <p:nvPr/>
        </p:nvSpPr>
        <p:spPr>
          <a:xfrm>
            <a:off x="479376" y="3140968"/>
            <a:ext cx="11521280" cy="8767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omic Sans MS"/>
              <a:buNone/>
            </a:pPr>
            <a:r>
              <a:rPr lang="en-GB" sz="2000" b="0" i="0" u="none" strike="noStrike" cap="none">
                <a:solidFill>
                  <a:schemeClr val="dk1"/>
                </a:solidFill>
                <a:latin typeface="Comic Sans MS"/>
                <a:ea typeface="Comic Sans MS"/>
                <a:cs typeface="Comic Sans MS"/>
                <a:sym typeface="Comic Sans MS"/>
              </a:rPr>
              <a:t>Instrumental tuition lessons are provided on a weekly basis at a reasonable cost, which is fixed at the discretion of the school, according to overall costs and demand.</a:t>
            </a:r>
            <a:endParaRPr sz="2000" b="0" i="0" u="none" strike="noStrike" cap="none">
              <a:solidFill>
                <a:schemeClr val="dk1"/>
              </a:solidFill>
              <a:latin typeface="Arial"/>
              <a:ea typeface="Arial"/>
              <a:cs typeface="Arial"/>
              <a:sym typeface="Arial"/>
            </a:endParaRPr>
          </a:p>
        </p:txBody>
      </p:sp>
      <p:sp>
        <p:nvSpPr>
          <p:cNvPr id="251" name="Google Shape;251;p15"/>
          <p:cNvSpPr txBox="1"/>
          <p:nvPr/>
        </p:nvSpPr>
        <p:spPr>
          <a:xfrm>
            <a:off x="479376" y="2026068"/>
            <a:ext cx="11377264" cy="970884"/>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Comic Sans MS"/>
              <a:buNone/>
            </a:pPr>
            <a:r>
              <a:rPr lang="en-GB" sz="2000" b="0" i="0" u="none" strike="noStrike" cap="none">
                <a:solidFill>
                  <a:schemeClr val="dk1"/>
                </a:solidFill>
                <a:latin typeface="Comic Sans MS"/>
                <a:ea typeface="Comic Sans MS"/>
                <a:cs typeface="Comic Sans MS"/>
                <a:sym typeface="Comic Sans MS"/>
              </a:rPr>
              <a:t>To ensure continuity and progression, Ysgol Golwg Y Cwm has endeavoured to use the same music tutors as the local comprehensive schools. This enables pupils to carry on with their sessions smoothly on transition from Year 6 to Year 7.</a:t>
            </a:r>
            <a:endParaRPr sz="2000" b="0" i="0" u="none" strike="noStrike" cap="none">
              <a:solidFill>
                <a:schemeClr val="dk1"/>
              </a:solidFill>
              <a:latin typeface="Arial"/>
              <a:ea typeface="Arial"/>
              <a:cs typeface="Arial"/>
              <a:sym typeface="Arial"/>
            </a:endParaRPr>
          </a:p>
        </p:txBody>
      </p:sp>
      <p:sp>
        <p:nvSpPr>
          <p:cNvPr id="252" name="Google Shape;252;p15"/>
          <p:cNvSpPr/>
          <p:nvPr/>
        </p:nvSpPr>
        <p:spPr>
          <a:xfrm>
            <a:off x="3287688" y="4378741"/>
            <a:ext cx="4906618" cy="92333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u="sng">
                <a:solidFill>
                  <a:schemeClr val="dk1"/>
                </a:solidFill>
                <a:latin typeface="Comic Sans MS"/>
                <a:ea typeface="Comic Sans MS"/>
                <a:cs typeface="Comic Sans MS"/>
                <a:sym typeface="Comic Sans MS"/>
              </a:rPr>
              <a:t>Tutors</a:t>
            </a:r>
            <a:endParaRPr sz="1800">
              <a:solidFill>
                <a:schemeClr val="dk1"/>
              </a:solidFill>
              <a:latin typeface="Corsiva"/>
              <a:ea typeface="Corsiva"/>
              <a:cs typeface="Corsiva"/>
              <a:sym typeface="Corsiva"/>
            </a:endParaRPr>
          </a:p>
          <a:p>
            <a:pPr marL="0" marR="0" lvl="0" indent="0" algn="l" rtl="0">
              <a:spcBef>
                <a:spcPts val="0"/>
              </a:spcBef>
              <a:spcAft>
                <a:spcPts val="0"/>
              </a:spcAft>
              <a:buNone/>
            </a:pPr>
            <a:r>
              <a:rPr lang="en-GB" sz="1800">
                <a:solidFill>
                  <a:schemeClr val="dk1"/>
                </a:solidFill>
                <a:latin typeface="Comic Sans MS"/>
                <a:ea typeface="Comic Sans MS"/>
                <a:cs typeface="Comic Sans MS"/>
                <a:sym typeface="Comic Sans MS"/>
              </a:rPr>
              <a:t> Drums                  Music                                                       Mr Ray Dizon        Mrs Debora Clear</a:t>
            </a:r>
            <a:endParaRPr/>
          </a:p>
        </p:txBody>
      </p:sp>
      <p:sp>
        <p:nvSpPr>
          <p:cNvPr id="253" name="Google Shape;2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16"/>
          <p:cNvSpPr/>
          <p:nvPr/>
        </p:nvSpPr>
        <p:spPr>
          <a:xfrm>
            <a:off x="263352" y="620688"/>
            <a:ext cx="6096000" cy="307777"/>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dk1"/>
              </a:solidFill>
              <a:latin typeface="Comic Sans MS"/>
              <a:ea typeface="Comic Sans MS"/>
              <a:cs typeface="Comic Sans MS"/>
              <a:sym typeface="Comic Sans MS"/>
            </a:endParaRPr>
          </a:p>
        </p:txBody>
      </p:sp>
      <p:sp>
        <p:nvSpPr>
          <p:cNvPr id="259" name="Google Shape;259;p16"/>
          <p:cNvSpPr/>
          <p:nvPr/>
        </p:nvSpPr>
        <p:spPr>
          <a:xfrm>
            <a:off x="3739323" y="116632"/>
            <a:ext cx="567210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u="sng">
                <a:solidFill>
                  <a:schemeClr val="dk1"/>
                </a:solidFill>
                <a:latin typeface="Comic Sans MS"/>
                <a:ea typeface="Comic Sans MS"/>
                <a:cs typeface="Comic Sans MS"/>
                <a:sym typeface="Comic Sans MS"/>
              </a:rPr>
              <a:t>Extra Curricular Activities</a:t>
            </a:r>
            <a:endParaRPr sz="2800" u="sng">
              <a:solidFill>
                <a:schemeClr val="dk1"/>
              </a:solidFill>
              <a:latin typeface="Corsiva"/>
              <a:ea typeface="Corsiva"/>
              <a:cs typeface="Corsiva"/>
              <a:sym typeface="Corsiva"/>
            </a:endParaRPr>
          </a:p>
        </p:txBody>
      </p:sp>
      <p:sp>
        <p:nvSpPr>
          <p:cNvPr id="260" name="Google Shape;260;p16"/>
          <p:cNvSpPr txBox="1"/>
          <p:nvPr/>
        </p:nvSpPr>
        <p:spPr>
          <a:xfrm>
            <a:off x="9264352" y="301299"/>
            <a:ext cx="2816225" cy="211959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omic Sans MS"/>
              <a:buNone/>
            </a:pPr>
            <a:r>
              <a:rPr lang="en-GB" sz="1800" b="1" i="0" u="sng" strike="noStrike" cap="none">
                <a:solidFill>
                  <a:schemeClr val="dk1"/>
                </a:solidFill>
                <a:latin typeface="Comic Sans MS"/>
                <a:ea typeface="Comic Sans MS"/>
                <a:cs typeface="Comic Sans MS"/>
                <a:sym typeface="Comic Sans MS"/>
              </a:rPr>
              <a:t>INFORMATION TECHNOLOGY (I.T.)</a:t>
            </a:r>
            <a:endParaRPr/>
          </a:p>
          <a:p>
            <a:pPr marL="0" marR="0" lvl="0" indent="0" algn="l" rtl="0">
              <a:lnSpc>
                <a:spcPct val="100000"/>
              </a:lnSpc>
              <a:spcBef>
                <a:spcPts val="800"/>
              </a:spcBef>
              <a:spcAft>
                <a:spcPts val="0"/>
              </a:spcAft>
              <a:buClr>
                <a:schemeClr val="dk1"/>
              </a:buClr>
              <a:buSzPts val="1200"/>
              <a:buFont typeface="Times New Roman"/>
              <a:buNone/>
            </a:pPr>
            <a:r>
              <a:rPr lang="en-GB" sz="1200" b="0" i="0" u="none" strike="noStrike" cap="none">
                <a:solidFill>
                  <a:schemeClr val="dk1"/>
                </a:solidFill>
                <a:latin typeface="Times New Roman"/>
                <a:ea typeface="Times New Roman"/>
                <a:cs typeface="Times New Roman"/>
                <a:sym typeface="Times New Roman"/>
              </a:rPr>
              <a:t>The I.T. club meets on a timetabled basis.. It is open to all children in year 6. The children are given the opportunity to learn new I.T. skills and to develop existing skills. The children produce many useful documents for the school, which include newsletters and programmes for concerts.</a:t>
            </a:r>
            <a:endParaRPr/>
          </a:p>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80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61" name="Google Shape;261;p16"/>
          <p:cNvSpPr txBox="1"/>
          <p:nvPr/>
        </p:nvSpPr>
        <p:spPr>
          <a:xfrm>
            <a:off x="551384" y="1051276"/>
            <a:ext cx="4032448" cy="767532"/>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omic Sans MS"/>
              <a:buNone/>
            </a:pPr>
            <a:r>
              <a:rPr lang="en-GB" sz="1800" b="1" u="sng">
                <a:solidFill>
                  <a:schemeClr val="dk1"/>
                </a:solidFill>
                <a:latin typeface="Comic Sans MS"/>
                <a:ea typeface="Comic Sans MS"/>
                <a:cs typeface="Comic Sans MS"/>
                <a:sym typeface="Comic Sans MS"/>
              </a:rPr>
              <a:t>GARDENING CLUB</a:t>
            </a:r>
            <a:endParaRPr sz="1800" b="1" i="0" u="sng"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1200"/>
              <a:buFont typeface="Times New Roman"/>
              <a:buNone/>
            </a:pPr>
            <a:r>
              <a:rPr lang="en-GB" sz="1200" b="0" i="0" u="none" strike="noStrike" cap="none">
                <a:solidFill>
                  <a:schemeClr val="dk1"/>
                </a:solidFill>
                <a:latin typeface="Times New Roman"/>
                <a:ea typeface="Times New Roman"/>
                <a:cs typeface="Times New Roman"/>
                <a:sym typeface="Times New Roman"/>
              </a:rPr>
              <a:t>Foundation Phase pupils are invited to join this club.</a:t>
            </a:r>
            <a:endParaRPr sz="1800" b="0" i="0" u="none" strike="noStrike" cap="none">
              <a:solidFill>
                <a:schemeClr val="dk1"/>
              </a:solidFill>
              <a:latin typeface="Arial"/>
              <a:ea typeface="Arial"/>
              <a:cs typeface="Arial"/>
              <a:sym typeface="Arial"/>
            </a:endParaRPr>
          </a:p>
        </p:txBody>
      </p:sp>
      <p:sp>
        <p:nvSpPr>
          <p:cNvPr id="262" name="Google Shape;262;p16"/>
          <p:cNvSpPr txBox="1"/>
          <p:nvPr/>
        </p:nvSpPr>
        <p:spPr>
          <a:xfrm>
            <a:off x="277821" y="2636912"/>
            <a:ext cx="3525838" cy="188595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omic Sans MS"/>
              <a:buNone/>
            </a:pPr>
            <a:r>
              <a:rPr lang="en-GB" sz="1800" b="1" i="0" u="sng" strike="noStrike" cap="none">
                <a:solidFill>
                  <a:schemeClr val="dk1"/>
                </a:solidFill>
                <a:latin typeface="Comic Sans MS"/>
                <a:ea typeface="Comic Sans MS"/>
                <a:cs typeface="Comic Sans MS"/>
                <a:sym typeface="Comic Sans MS"/>
              </a:rPr>
              <a:t>MAKE AND TAKE CAFÉ </a:t>
            </a:r>
            <a:endParaRPr/>
          </a:p>
          <a:p>
            <a:pPr marL="0" marR="0" lvl="0" indent="0" algn="ctr" rtl="0">
              <a:lnSpc>
                <a:spcPct val="100000"/>
              </a:lnSpc>
              <a:spcBef>
                <a:spcPts val="0"/>
              </a:spcBef>
              <a:spcAft>
                <a:spcPts val="0"/>
              </a:spcAft>
              <a:buClr>
                <a:schemeClr val="dk1"/>
              </a:buClr>
              <a:buSzPts val="1200"/>
              <a:buFont typeface="Comic Sans MS"/>
              <a:buNone/>
            </a:pPr>
            <a:r>
              <a:rPr lang="en-GB" sz="1200" b="0" i="0" u="none" strike="noStrike" cap="none">
                <a:solidFill>
                  <a:schemeClr val="dk1"/>
                </a:solidFill>
                <a:latin typeface="Comic Sans MS"/>
                <a:ea typeface="Comic Sans MS"/>
                <a:cs typeface="Comic Sans MS"/>
                <a:sym typeface="Comic Sans MS"/>
              </a:rPr>
              <a:t>During school holidays we hold FREE creative sessions including </a:t>
            </a:r>
            <a:endParaRPr/>
          </a:p>
          <a:p>
            <a:pPr marL="0" marR="0" lvl="0" indent="-76200" algn="ctr"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omic Sans MS"/>
                <a:ea typeface="Comic Sans MS"/>
                <a:cs typeface="Comic Sans MS"/>
                <a:sym typeface="Comic Sans MS"/>
              </a:rPr>
              <a:t>Fun time story time </a:t>
            </a:r>
            <a:endParaRPr/>
          </a:p>
          <a:p>
            <a:pPr marL="0" marR="0" lvl="0" indent="-7620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omic Sans MS"/>
                <a:ea typeface="Comic Sans MS"/>
                <a:cs typeface="Comic Sans MS"/>
                <a:sym typeface="Comic Sans MS"/>
              </a:rPr>
              <a:t>Exploring with Ipad’s</a:t>
            </a:r>
            <a:endParaRPr sz="1200" b="0" i="0" u="none" strike="noStrike" cap="none">
              <a:solidFill>
                <a:schemeClr val="dk1"/>
              </a:solidFill>
              <a:latin typeface="Comic Sans MS"/>
              <a:ea typeface="Comic Sans MS"/>
              <a:cs typeface="Comic Sans MS"/>
              <a:sym typeface="Comic Sans MS"/>
            </a:endParaRPr>
          </a:p>
          <a:p>
            <a:pPr marL="0" marR="0" lvl="0" indent="-7620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omic Sans MS"/>
                <a:ea typeface="Comic Sans MS"/>
                <a:cs typeface="Comic Sans MS"/>
                <a:sym typeface="Comic Sans MS"/>
              </a:rPr>
              <a:t>Sewing - make your own book cushion </a:t>
            </a:r>
            <a:endParaRPr/>
          </a:p>
          <a:p>
            <a:pPr marL="0" marR="0" lvl="0" indent="-76200" algn="l" rtl="0">
              <a:lnSpc>
                <a:spcPct val="100000"/>
              </a:lnSpc>
              <a:spcBef>
                <a:spcPts val="0"/>
              </a:spcBef>
              <a:spcAft>
                <a:spcPts val="0"/>
              </a:spcAft>
              <a:buClr>
                <a:schemeClr val="dk1"/>
              </a:buClr>
              <a:buSzPts val="1200"/>
              <a:buFont typeface="Noto Sans Symbols"/>
              <a:buChar char="∙"/>
            </a:pPr>
            <a:r>
              <a:rPr lang="en-GB" sz="1200" b="0" i="0" u="none" strike="noStrike" cap="none">
                <a:solidFill>
                  <a:schemeClr val="dk1"/>
                </a:solidFill>
                <a:latin typeface="Comic Sans MS"/>
                <a:ea typeface="Comic Sans MS"/>
                <a:cs typeface="Comic Sans MS"/>
                <a:sym typeface="Comic Sans MS"/>
              </a:rPr>
              <a:t>Making &amp; Baking – Pizza making, cupcakes </a:t>
            </a: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63" name="Google Shape;263;p16"/>
          <p:cNvSpPr txBox="1"/>
          <p:nvPr/>
        </p:nvSpPr>
        <p:spPr>
          <a:xfrm>
            <a:off x="4633119" y="2256442"/>
            <a:ext cx="2925762" cy="1408588"/>
          </a:xfrm>
          <a:prstGeom prst="rect">
            <a:avLst/>
          </a:prstGeom>
          <a:noFill/>
          <a:ln>
            <a:noFill/>
          </a:ln>
          <a:effectLst>
            <a:outerShdw dist="28398" dir="3806097" algn="ctr" rotWithShape="0">
              <a:srgbClr val="243F60">
                <a:alpha val="49803"/>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omic Sans MS"/>
              <a:buNone/>
            </a:pPr>
            <a:r>
              <a:rPr lang="en-GB" sz="1800" b="1" i="0" u="sng" strike="noStrike" cap="none">
                <a:solidFill>
                  <a:schemeClr val="dk1"/>
                </a:solidFill>
                <a:latin typeface="Comic Sans MS"/>
                <a:ea typeface="Comic Sans MS"/>
                <a:cs typeface="Comic Sans MS"/>
                <a:sym typeface="Comic Sans MS"/>
              </a:rPr>
              <a:t>NETBALL, HOCKEY, FOOTBALL, RUGBY</a:t>
            </a:r>
            <a:endParaRPr/>
          </a:p>
          <a:p>
            <a:pPr marL="0" marR="0" lvl="0" indent="0" algn="l" rtl="0">
              <a:lnSpc>
                <a:spcPct val="100000"/>
              </a:lnSpc>
              <a:spcBef>
                <a:spcPts val="800"/>
              </a:spcBef>
              <a:spcAft>
                <a:spcPts val="0"/>
              </a:spcAft>
              <a:buClr>
                <a:schemeClr val="dk1"/>
              </a:buClr>
              <a:buSzPts val="1200"/>
              <a:buFont typeface="Comic Sans MS"/>
              <a:buNone/>
            </a:pPr>
            <a:r>
              <a:rPr lang="en-GB" sz="1200" b="0" i="0" u="none" strike="noStrike" cap="none">
                <a:solidFill>
                  <a:schemeClr val="dk1"/>
                </a:solidFill>
                <a:latin typeface="Comic Sans MS"/>
                <a:ea typeface="Comic Sans MS"/>
                <a:cs typeface="Comic Sans MS"/>
                <a:sym typeface="Comic Sans MS"/>
              </a:rPr>
              <a:t>Sports’ clubs are run on a rota basis throughout the year for KS2 pupils.</a:t>
            </a:r>
            <a:endParaRPr/>
          </a:p>
          <a:p>
            <a:pPr marL="0" marR="0" lvl="0" indent="0" algn="l" rtl="0">
              <a:lnSpc>
                <a:spcPct val="100000"/>
              </a:lnSpc>
              <a:spcBef>
                <a:spcPts val="80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64" name="Google Shape;264;p16"/>
          <p:cNvSpPr txBox="1"/>
          <p:nvPr/>
        </p:nvSpPr>
        <p:spPr>
          <a:xfrm>
            <a:off x="5483975" y="888319"/>
            <a:ext cx="2927350" cy="1101725"/>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omic Sans MS"/>
              <a:buNone/>
            </a:pPr>
            <a:r>
              <a:rPr lang="en-GB" sz="1600" b="1" i="0" u="none" strike="noStrike" cap="none">
                <a:solidFill>
                  <a:schemeClr val="dk1"/>
                </a:solidFill>
                <a:latin typeface="Comic Sans MS"/>
                <a:ea typeface="Comic Sans MS"/>
                <a:cs typeface="Comic Sans MS"/>
                <a:sym typeface="Comic Sans MS"/>
              </a:rPr>
              <a:t>CLWB CYMRAEG</a:t>
            </a:r>
            <a:endParaRPr/>
          </a:p>
          <a:p>
            <a:pPr marL="0" marR="0" lvl="0" indent="0" algn="l" rtl="0">
              <a:lnSpc>
                <a:spcPct val="100000"/>
              </a:lnSpc>
              <a:spcBef>
                <a:spcPts val="800"/>
              </a:spcBef>
              <a:spcAft>
                <a:spcPts val="0"/>
              </a:spcAft>
              <a:buClr>
                <a:schemeClr val="dk1"/>
              </a:buClr>
              <a:buSzPts val="1200"/>
              <a:buFont typeface="Comic Sans MS"/>
              <a:buNone/>
            </a:pPr>
            <a:r>
              <a:rPr lang="en-GB" sz="1200" b="0" i="0" u="none" strike="noStrike" cap="none">
                <a:solidFill>
                  <a:schemeClr val="dk1"/>
                </a:solidFill>
                <a:latin typeface="Comic Sans MS"/>
                <a:ea typeface="Comic Sans MS"/>
                <a:cs typeface="Comic Sans MS"/>
                <a:sym typeface="Comic Sans MS"/>
              </a:rPr>
              <a:t>These clubs are also run on a rota basis throughout the year for children in Years 1 and 2.</a:t>
            </a:r>
            <a:endParaRPr sz="1800" b="0" i="0" u="none" strike="noStrike" cap="none">
              <a:solidFill>
                <a:schemeClr val="dk1"/>
              </a:solidFill>
              <a:latin typeface="Arial"/>
              <a:ea typeface="Arial"/>
              <a:cs typeface="Arial"/>
              <a:sym typeface="Arial"/>
            </a:endParaRPr>
          </a:p>
        </p:txBody>
      </p:sp>
      <p:sp>
        <p:nvSpPr>
          <p:cNvPr id="265" name="Google Shape;265;p16"/>
          <p:cNvSpPr txBox="1"/>
          <p:nvPr/>
        </p:nvSpPr>
        <p:spPr>
          <a:xfrm>
            <a:off x="3839325" y="3818335"/>
            <a:ext cx="3289300" cy="1045662"/>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omic Sans MS"/>
              <a:buNone/>
            </a:pPr>
            <a:r>
              <a:rPr lang="en-GB" sz="1800" b="1" i="0" u="sng" strike="noStrike" cap="none">
                <a:solidFill>
                  <a:schemeClr val="dk1"/>
                </a:solidFill>
                <a:latin typeface="Comic Sans MS"/>
                <a:ea typeface="Comic Sans MS"/>
                <a:cs typeface="Comic Sans MS"/>
                <a:sym typeface="Comic Sans MS"/>
              </a:rPr>
              <a:t>PIGGY BANK SAVINGS CLUB</a:t>
            </a:r>
            <a:endParaRPr/>
          </a:p>
          <a:p>
            <a:pPr marL="0" marR="0" lvl="0" indent="0" algn="ctr" rtl="0">
              <a:lnSpc>
                <a:spcPct val="100000"/>
              </a:lnSpc>
              <a:spcBef>
                <a:spcPts val="0"/>
              </a:spcBef>
              <a:spcAft>
                <a:spcPts val="0"/>
              </a:spcAft>
              <a:buClr>
                <a:schemeClr val="dk1"/>
              </a:buClr>
              <a:buSzPts val="1200"/>
              <a:buFont typeface="Times New Roman"/>
              <a:buNone/>
            </a:pPr>
            <a:r>
              <a:rPr lang="en-GB" sz="1200" b="1" i="0" u="none" strike="noStrike" cap="none">
                <a:solidFill>
                  <a:schemeClr val="dk1"/>
                </a:solidFill>
                <a:latin typeface="Times New Roman"/>
                <a:ea typeface="Times New Roman"/>
                <a:cs typeface="Times New Roman"/>
                <a:sym typeface="Times New Roman"/>
              </a:rPr>
              <a:t>In partnership with Brecon and district credit union we have a schools savings scheme for pupils based in Golwg Y Cwm on a Wednesday. </a:t>
            </a:r>
            <a:endParaRPr sz="1800" b="0" i="0" u="none" strike="noStrike" cap="none">
              <a:solidFill>
                <a:schemeClr val="dk1"/>
              </a:solidFill>
              <a:latin typeface="Arial"/>
              <a:ea typeface="Arial"/>
              <a:cs typeface="Arial"/>
              <a:sym typeface="Arial"/>
            </a:endParaRPr>
          </a:p>
        </p:txBody>
      </p:sp>
      <p:sp>
        <p:nvSpPr>
          <p:cNvPr id="266" name="Google Shape;266;p16"/>
          <p:cNvSpPr txBox="1"/>
          <p:nvPr/>
        </p:nvSpPr>
        <p:spPr>
          <a:xfrm>
            <a:off x="2207568" y="5231178"/>
            <a:ext cx="7056784" cy="142875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omic Sans MS"/>
              <a:buNone/>
            </a:pPr>
            <a:r>
              <a:rPr lang="en-GB" sz="1800" b="1" i="0" u="sng" strike="noStrike" cap="none" dirty="0">
                <a:solidFill>
                  <a:schemeClr val="dk1"/>
                </a:solidFill>
                <a:latin typeface="Comic Sans MS"/>
                <a:ea typeface="Comic Sans MS"/>
                <a:cs typeface="Comic Sans MS"/>
                <a:sym typeface="Comic Sans MS"/>
              </a:rPr>
              <a:t>VISITS AND EXCURSIONS</a:t>
            </a:r>
            <a:endParaRPr dirty="0"/>
          </a:p>
          <a:p>
            <a:pPr marL="0" marR="0" lvl="0" indent="0" algn="l" rtl="0">
              <a:lnSpc>
                <a:spcPct val="100000"/>
              </a:lnSpc>
              <a:spcBef>
                <a:spcPts val="0"/>
              </a:spcBef>
              <a:spcAft>
                <a:spcPts val="0"/>
              </a:spcAft>
              <a:buClr>
                <a:schemeClr val="dk1"/>
              </a:buClr>
              <a:buSzPts val="1200"/>
              <a:buFont typeface="Times New Roman"/>
              <a:buNone/>
            </a:pPr>
            <a:r>
              <a:rPr lang="en-GB" sz="1200" b="0" i="0" u="none" strike="noStrike" cap="none" dirty="0">
                <a:solidFill>
                  <a:schemeClr val="dk1"/>
                </a:solidFill>
                <a:latin typeface="Times New Roman"/>
                <a:ea typeface="Times New Roman"/>
                <a:cs typeface="Times New Roman"/>
                <a:sym typeface="Times New Roman"/>
              </a:rPr>
              <a:t>Throughout the year, children have opportunities to visit the theatre and places of interest to support the work done in the Curriculum. Pupils in Year 4/5 have the opportunity to develop their Outdoor Education skills in The Manor Park Adventure/The Summit Centre , and pupils in Year 6 visit  </a:t>
            </a:r>
            <a:r>
              <a:rPr lang="en-GB" sz="1200" b="0" i="0" u="none" strike="noStrike" cap="none" dirty="0" err="1">
                <a:solidFill>
                  <a:schemeClr val="dk1"/>
                </a:solidFill>
                <a:latin typeface="Times New Roman"/>
                <a:ea typeface="Times New Roman"/>
                <a:cs typeface="Times New Roman"/>
                <a:sym typeface="Times New Roman"/>
              </a:rPr>
              <a:t>Llangrannog</a:t>
            </a:r>
            <a:r>
              <a:rPr lang="en-GB" sz="1200" b="0" i="0" u="none" strike="noStrike" cap="none" dirty="0">
                <a:solidFill>
                  <a:schemeClr val="dk1"/>
                </a:solidFill>
                <a:latin typeface="Times New Roman"/>
                <a:ea typeface="Times New Roman"/>
                <a:cs typeface="Times New Roman"/>
                <a:sym typeface="Times New Roman"/>
              </a:rPr>
              <a:t>.</a:t>
            </a:r>
            <a:endParaRPr sz="1800" b="0" i="0" u="none" strike="noStrike" cap="none" dirty="0">
              <a:solidFill>
                <a:schemeClr val="dk1"/>
              </a:solidFill>
              <a:latin typeface="Arial"/>
              <a:ea typeface="Arial"/>
              <a:cs typeface="Arial"/>
              <a:sym typeface="Arial"/>
            </a:endParaRPr>
          </a:p>
        </p:txBody>
      </p:sp>
      <p:sp>
        <p:nvSpPr>
          <p:cNvPr id="267" name="Google Shape;267;p16"/>
          <p:cNvSpPr txBox="1"/>
          <p:nvPr/>
        </p:nvSpPr>
        <p:spPr>
          <a:xfrm>
            <a:off x="7968208" y="2947573"/>
            <a:ext cx="3827577" cy="1196975"/>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omic Sans MS"/>
              <a:buNone/>
            </a:pPr>
            <a:r>
              <a:rPr lang="en-GB" sz="1800" b="1" i="0" u="sng" strike="noStrike" cap="none">
                <a:solidFill>
                  <a:schemeClr val="dk1"/>
                </a:solidFill>
                <a:latin typeface="Comic Sans MS"/>
                <a:ea typeface="Comic Sans MS"/>
                <a:cs typeface="Comic Sans MS"/>
                <a:sym typeface="Comic Sans MS"/>
              </a:rPr>
              <a:t>BIG BOOK LIBRARY </a:t>
            </a:r>
            <a:endParaRPr/>
          </a:p>
          <a:p>
            <a:pPr marL="0" marR="0" lvl="0" indent="0" algn="l" rtl="0">
              <a:lnSpc>
                <a:spcPct val="100000"/>
              </a:lnSpc>
              <a:spcBef>
                <a:spcPts val="800"/>
              </a:spcBef>
              <a:spcAft>
                <a:spcPts val="0"/>
              </a:spcAft>
              <a:buClr>
                <a:schemeClr val="dk1"/>
              </a:buClr>
              <a:buSzPts val="1200"/>
              <a:buFont typeface="Comic Sans MS"/>
              <a:buNone/>
            </a:pPr>
            <a:r>
              <a:rPr lang="en-GB" sz="1200" b="0" i="0" u="none" strike="noStrike" cap="none">
                <a:solidFill>
                  <a:schemeClr val="dk1"/>
                </a:solidFill>
                <a:latin typeface="Comic Sans MS"/>
                <a:ea typeface="Comic Sans MS"/>
                <a:cs typeface="Comic Sans MS"/>
                <a:sym typeface="Comic Sans MS"/>
              </a:rPr>
              <a:t>The library is open for families to attend on a Tuesday morning 9am till 11am and Tuesday 3.15 to 4pm.  </a:t>
            </a:r>
            <a:endParaRPr sz="1800" b="0" i="0" u="none" strike="noStrike" cap="none">
              <a:solidFill>
                <a:schemeClr val="dk1"/>
              </a:solidFill>
              <a:latin typeface="Arial"/>
              <a:ea typeface="Arial"/>
              <a:cs typeface="Arial"/>
              <a:sym typeface="Arial"/>
            </a:endParaRPr>
          </a:p>
        </p:txBody>
      </p:sp>
      <p:sp>
        <p:nvSpPr>
          <p:cNvPr id="268" name="Google Shape;26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7"/>
          <p:cNvSpPr txBox="1"/>
          <p:nvPr/>
        </p:nvSpPr>
        <p:spPr>
          <a:xfrm>
            <a:off x="695400" y="692696"/>
            <a:ext cx="10945216" cy="2376264"/>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omic Sans MS"/>
              <a:buNone/>
            </a:pPr>
            <a:r>
              <a:rPr lang="en-GB" sz="1600" b="0" i="0" u="none" strike="noStrike" cap="none">
                <a:solidFill>
                  <a:schemeClr val="dk1"/>
                </a:solidFill>
                <a:latin typeface="Comic Sans MS"/>
                <a:ea typeface="Comic Sans MS"/>
                <a:cs typeface="Comic Sans MS"/>
                <a:sym typeface="Comic Sans MS"/>
              </a:rPr>
              <a:t>Collective worship takes place on a daily basis. </a:t>
            </a:r>
            <a:endParaRPr/>
          </a:p>
          <a:p>
            <a:pPr marL="0" marR="0" lvl="0" indent="0" algn="l" rtl="0">
              <a:lnSpc>
                <a:spcPct val="100000"/>
              </a:lnSpc>
              <a:spcBef>
                <a:spcPts val="800"/>
              </a:spcBef>
              <a:spcAft>
                <a:spcPts val="0"/>
              </a:spcAft>
              <a:buClr>
                <a:schemeClr val="dk1"/>
              </a:buClr>
              <a:buSzPts val="1600"/>
              <a:buFont typeface="Comic Sans MS"/>
              <a:buNone/>
            </a:pPr>
            <a:r>
              <a:rPr lang="en-GB" sz="1600" b="0" i="0" u="none" strike="noStrike" cap="none">
                <a:solidFill>
                  <a:schemeClr val="dk1"/>
                </a:solidFill>
                <a:latin typeface="Comic Sans MS"/>
                <a:ea typeface="Comic Sans MS"/>
                <a:cs typeface="Comic Sans MS"/>
                <a:sym typeface="Comic Sans MS"/>
              </a:rPr>
              <a:t>Whole school assemblies take place on a Monday, Tuesday, Wednesday and Friday. Thursday assemblies are class based assemblies.</a:t>
            </a:r>
            <a:endParaRPr/>
          </a:p>
          <a:p>
            <a:pPr marL="0" marR="0" lvl="0" indent="0" algn="l" rtl="0">
              <a:lnSpc>
                <a:spcPct val="100000"/>
              </a:lnSpc>
              <a:spcBef>
                <a:spcPts val="800"/>
              </a:spcBef>
              <a:spcAft>
                <a:spcPts val="0"/>
              </a:spcAft>
              <a:buClr>
                <a:schemeClr val="dk1"/>
              </a:buClr>
              <a:buSzPts val="1600"/>
              <a:buFont typeface="Comic Sans MS"/>
              <a:buNone/>
            </a:pPr>
            <a:r>
              <a:rPr lang="en-GB" sz="1600" b="0" i="1" u="none" strike="noStrike" cap="none">
                <a:solidFill>
                  <a:schemeClr val="dk1"/>
                </a:solidFill>
                <a:latin typeface="Comic Sans MS"/>
                <a:ea typeface="Comic Sans MS"/>
                <a:cs typeface="Comic Sans MS"/>
                <a:sym typeface="Comic Sans MS"/>
              </a:rPr>
              <a:t>Parents may exercise their rights, under the 1998 Education act, to </a:t>
            </a:r>
            <a:r>
              <a:rPr lang="en-GB" sz="1600">
                <a:solidFill>
                  <a:schemeClr val="dk1"/>
                </a:solidFill>
                <a:latin typeface="Comic Sans MS"/>
                <a:ea typeface="Comic Sans MS"/>
                <a:cs typeface="Comic Sans MS"/>
                <a:sym typeface="Comic Sans MS"/>
              </a:rPr>
              <a:t>withdraw</a:t>
            </a:r>
            <a:r>
              <a:rPr lang="en-GB" sz="1600" b="0" i="1" u="none" strike="noStrike" cap="none">
                <a:solidFill>
                  <a:schemeClr val="dk1"/>
                </a:solidFill>
                <a:latin typeface="Comic Sans MS"/>
                <a:ea typeface="Comic Sans MS"/>
                <a:cs typeface="Comic Sans MS"/>
                <a:sym typeface="Comic Sans MS"/>
              </a:rPr>
              <a:t> their child from assemblies </a:t>
            </a:r>
            <a:endParaRPr/>
          </a:p>
          <a:p>
            <a:pPr marL="0" marR="0" lvl="0" indent="0" algn="ctr" rtl="0">
              <a:lnSpc>
                <a:spcPct val="100000"/>
              </a:lnSpc>
              <a:spcBef>
                <a:spcPts val="800"/>
              </a:spcBef>
              <a:spcAft>
                <a:spcPts val="0"/>
              </a:spcAft>
              <a:buClr>
                <a:schemeClr val="dk1"/>
              </a:buClr>
              <a:buSzPts val="1600"/>
              <a:buFont typeface="Comic Sans MS"/>
              <a:buNone/>
            </a:pPr>
            <a:r>
              <a:rPr lang="en-GB" sz="1600" b="0" i="1" u="none" strike="noStrike" cap="none">
                <a:solidFill>
                  <a:schemeClr val="dk1"/>
                </a:solidFill>
                <a:latin typeface="Comic Sans MS"/>
                <a:ea typeface="Comic Sans MS"/>
                <a:cs typeface="Comic Sans MS"/>
                <a:sym typeface="Comic Sans MS"/>
              </a:rPr>
              <a:t>If you wish to do this, please contact the </a:t>
            </a:r>
            <a:r>
              <a:rPr lang="en-GB" sz="1600">
                <a:solidFill>
                  <a:schemeClr val="dk1"/>
                </a:solidFill>
                <a:latin typeface="Comic Sans MS"/>
                <a:ea typeface="Comic Sans MS"/>
                <a:cs typeface="Comic Sans MS"/>
                <a:sym typeface="Comic Sans MS"/>
              </a:rPr>
              <a:t>Head teacher</a:t>
            </a:r>
            <a:r>
              <a:rPr lang="en-GB" sz="1600" b="0" i="1" u="none" strike="noStrike" cap="none">
                <a:solidFill>
                  <a:schemeClr val="dk1"/>
                </a:solidFill>
                <a:latin typeface="Comic Sans MS"/>
                <a:ea typeface="Comic Sans MS"/>
                <a:cs typeface="Comic Sans MS"/>
                <a:sym typeface="Comic Sans MS"/>
              </a:rPr>
              <a:t>.</a:t>
            </a:r>
            <a:endParaRPr sz="1600" b="0" i="0" u="none" strike="noStrike" cap="none">
              <a:solidFill>
                <a:schemeClr val="dk1"/>
              </a:solidFill>
              <a:latin typeface="Arial"/>
              <a:ea typeface="Arial"/>
              <a:cs typeface="Arial"/>
              <a:sym typeface="Arial"/>
            </a:endParaRPr>
          </a:p>
        </p:txBody>
      </p:sp>
      <p:sp>
        <p:nvSpPr>
          <p:cNvPr id="274" name="Google Shape;274;p17"/>
          <p:cNvSpPr txBox="1"/>
          <p:nvPr/>
        </p:nvSpPr>
        <p:spPr>
          <a:xfrm>
            <a:off x="1703512" y="3245353"/>
            <a:ext cx="7848872" cy="3024336"/>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Comic Sans MS"/>
              <a:buNone/>
            </a:pPr>
            <a:r>
              <a:rPr lang="en-GB" sz="1600" b="0" i="0" u="sng" strike="noStrike" cap="none">
                <a:solidFill>
                  <a:schemeClr val="dk1"/>
                </a:solidFill>
                <a:latin typeface="Comic Sans MS"/>
                <a:ea typeface="Comic Sans MS"/>
                <a:cs typeface="Comic Sans MS"/>
                <a:sym typeface="Comic Sans MS"/>
              </a:rPr>
              <a:t>Christmas at Ysgol Golwg Y Cwm.</a:t>
            </a:r>
            <a:endParaRPr/>
          </a:p>
          <a:p>
            <a:pPr marL="0" marR="0" lvl="0" indent="0" algn="ctr" rtl="0">
              <a:lnSpc>
                <a:spcPct val="100000"/>
              </a:lnSpc>
              <a:spcBef>
                <a:spcPts val="80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At Christmas time, the school celebrates in a variety of ways:</a:t>
            </a:r>
            <a:endParaRPr/>
          </a:p>
          <a:p>
            <a:pPr marL="0" marR="0" lvl="0" indent="0" algn="l" rtl="0">
              <a:lnSpc>
                <a:spcPct val="100000"/>
              </a:lnSpc>
              <a:spcBef>
                <a:spcPts val="80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 Pantomimes/ Musicals</a:t>
            </a:r>
            <a:endParaRPr/>
          </a:p>
          <a:p>
            <a:pPr marL="0" marR="0" lvl="0" indent="0" algn="l" rtl="0">
              <a:lnSpc>
                <a:spcPct val="100000"/>
              </a:lnSpc>
              <a:spcBef>
                <a:spcPts val="80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 Nativity or Christian based plays</a:t>
            </a:r>
            <a:endParaRPr/>
          </a:p>
          <a:p>
            <a:pPr marL="0" marR="0" lvl="0" indent="0" algn="l" rtl="0">
              <a:lnSpc>
                <a:spcPct val="100000"/>
              </a:lnSpc>
              <a:spcBef>
                <a:spcPts val="80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 Carol services</a:t>
            </a:r>
            <a:endParaRPr/>
          </a:p>
          <a:p>
            <a:pPr marL="0" marR="0" lvl="0" indent="0" algn="l" rtl="0">
              <a:lnSpc>
                <a:spcPct val="100000"/>
              </a:lnSpc>
              <a:spcBef>
                <a:spcPts val="80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 Town/ Community singing</a:t>
            </a:r>
            <a:endParaRPr/>
          </a:p>
          <a:p>
            <a:pPr marL="0" marR="0" lvl="0" indent="0" algn="l" rtl="0">
              <a:lnSpc>
                <a:spcPct val="100000"/>
              </a:lnSpc>
              <a:spcBef>
                <a:spcPts val="80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 Parties</a:t>
            </a:r>
            <a:endParaRPr/>
          </a:p>
          <a:p>
            <a:pPr marL="0" marR="0" lvl="0" indent="0" algn="l" rtl="0">
              <a:lnSpc>
                <a:spcPct val="100000"/>
              </a:lnSpc>
              <a:spcBef>
                <a:spcPts val="800"/>
              </a:spcBef>
              <a:spcAft>
                <a:spcPts val="0"/>
              </a:spcAft>
              <a:buClr>
                <a:schemeClr val="dk1"/>
              </a:buClr>
              <a:buSzPts val="1400"/>
              <a:buFont typeface="Comic Sans MS"/>
              <a:buNone/>
            </a:pPr>
            <a:r>
              <a:rPr lang="en-GB" sz="1400" b="0" i="1" u="none" strike="noStrike" cap="none">
                <a:solidFill>
                  <a:schemeClr val="dk1"/>
                </a:solidFill>
                <a:latin typeface="Comic Sans MS"/>
                <a:ea typeface="Comic Sans MS"/>
                <a:cs typeface="Comic Sans MS"/>
                <a:sym typeface="Comic Sans MS"/>
              </a:rPr>
              <a:t>Parents are informed of the forthcoming events for the festive season and if they wish to withdraw their children from any of the activities they are requested to inform the class teacher or the Head teacher in writing prior to rehearsal times.</a:t>
            </a:r>
            <a:endParaRPr sz="1400" b="0" i="0" u="none" strike="noStrike" cap="none">
              <a:solidFill>
                <a:schemeClr val="dk1"/>
              </a:solidFill>
              <a:latin typeface="Arial"/>
              <a:ea typeface="Arial"/>
              <a:cs typeface="Arial"/>
              <a:sym typeface="Arial"/>
            </a:endParaRPr>
          </a:p>
        </p:txBody>
      </p:sp>
      <p:sp>
        <p:nvSpPr>
          <p:cNvPr id="275" name="Google Shape;275;p17"/>
          <p:cNvSpPr/>
          <p:nvPr/>
        </p:nvSpPr>
        <p:spPr>
          <a:xfrm>
            <a:off x="4331804" y="204390"/>
            <a:ext cx="367240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a:solidFill>
                  <a:schemeClr val="dk1"/>
                </a:solidFill>
                <a:latin typeface="Comic Sans MS"/>
                <a:ea typeface="Comic Sans MS"/>
                <a:cs typeface="Comic Sans MS"/>
                <a:sym typeface="Comic Sans MS"/>
              </a:rPr>
              <a:t>Collective Worship</a:t>
            </a:r>
            <a:endParaRPr sz="2400">
              <a:solidFill>
                <a:schemeClr val="dk1"/>
              </a:solidFill>
              <a:latin typeface="Corsiva"/>
              <a:ea typeface="Corsiva"/>
              <a:cs typeface="Corsiva"/>
              <a:sym typeface="Corsiva"/>
            </a:endParaRPr>
          </a:p>
        </p:txBody>
      </p:sp>
      <p:sp>
        <p:nvSpPr>
          <p:cNvPr id="276" name="Google Shape;27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8"/>
          <p:cNvSpPr txBox="1"/>
          <p:nvPr/>
        </p:nvSpPr>
        <p:spPr>
          <a:xfrm>
            <a:off x="551384" y="692696"/>
            <a:ext cx="11305256" cy="1008112"/>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omic Sans MS"/>
              <a:buNone/>
            </a:pPr>
            <a:r>
              <a:rPr lang="en-GB" sz="1600" b="0" i="0" u="none" strike="noStrike" cap="none">
                <a:solidFill>
                  <a:schemeClr val="dk1"/>
                </a:solidFill>
                <a:latin typeface="Comic Sans MS"/>
                <a:ea typeface="Comic Sans MS"/>
                <a:cs typeface="Comic Sans MS"/>
                <a:sym typeface="Comic Sans MS"/>
              </a:rPr>
              <a:t>Promoting children’s learning is one of the main aims of the school. To ensure this process is efficient and effective, assessment plays a large part. It provides a framework in which educational objectives may be set &amp; pupils’ progress charted and expressed. This can then offer a basis for planning the next steps in response to children’s needs.</a:t>
            </a:r>
            <a:endParaRPr sz="1600" b="0" i="0" u="none" strike="noStrike" cap="none">
              <a:solidFill>
                <a:schemeClr val="dk1"/>
              </a:solidFill>
              <a:latin typeface="Comic Sans MS"/>
              <a:ea typeface="Comic Sans MS"/>
              <a:cs typeface="Comic Sans MS"/>
              <a:sym typeface="Comic Sans MS"/>
            </a:endParaRPr>
          </a:p>
        </p:txBody>
      </p:sp>
      <p:sp>
        <p:nvSpPr>
          <p:cNvPr id="282" name="Google Shape;282;p18"/>
          <p:cNvSpPr txBox="1"/>
          <p:nvPr/>
        </p:nvSpPr>
        <p:spPr>
          <a:xfrm>
            <a:off x="579240" y="1700808"/>
            <a:ext cx="11297244" cy="132065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omic Sans MS"/>
              <a:buNone/>
            </a:pPr>
            <a:r>
              <a:rPr lang="en-GB" sz="1600">
                <a:solidFill>
                  <a:schemeClr val="dk1"/>
                </a:solidFill>
                <a:latin typeface="Comic Sans MS"/>
                <a:ea typeface="Comic Sans MS"/>
                <a:cs typeface="Comic Sans MS"/>
                <a:sym typeface="Comic Sans MS"/>
              </a:rPr>
              <a:t>Parent and child work progress trawls</a:t>
            </a:r>
            <a:r>
              <a:rPr lang="en-GB" sz="1600" b="0" i="0" u="none" strike="noStrike" cap="none">
                <a:solidFill>
                  <a:schemeClr val="dk1"/>
                </a:solidFill>
                <a:latin typeface="Comic Sans MS"/>
                <a:ea typeface="Comic Sans MS"/>
                <a:cs typeface="Comic Sans MS"/>
                <a:sym typeface="Comic Sans MS"/>
              </a:rPr>
              <a:t> are held each term, where parents and teachers are able to discuss the teaching and learning and progress of pupils and the pupils are able to explain themselves their progress. An Annual report about your child’s progress, in all areas of the curriculum, is also prepared at the end of each Summer term and parents are given the opportunity to respond. Duplicate reports can be obtained for both parents upon official request to the Head teacher. </a:t>
            </a:r>
            <a:endParaRPr sz="1600" b="0" i="0" u="none" strike="noStrike" cap="none">
              <a:solidFill>
                <a:schemeClr val="dk1"/>
              </a:solidFill>
              <a:latin typeface="Arial"/>
              <a:ea typeface="Arial"/>
              <a:cs typeface="Arial"/>
              <a:sym typeface="Arial"/>
            </a:endParaRPr>
          </a:p>
        </p:txBody>
      </p:sp>
      <p:sp>
        <p:nvSpPr>
          <p:cNvPr id="283" name="Google Shape;283;p18"/>
          <p:cNvSpPr txBox="1"/>
          <p:nvPr/>
        </p:nvSpPr>
        <p:spPr>
          <a:xfrm>
            <a:off x="594718" y="3129246"/>
            <a:ext cx="11266288" cy="1067328"/>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Teachers make day-to-day judgments about children’s progress in order to plan for their progression. Assessment for Learning is an important part of our assessment process. We also use published assessment materials to help monitor children’s progress &amp; development. We undertake a baseline assessment of each child </a:t>
            </a:r>
            <a:r>
              <a:rPr lang="en-GB" sz="1400">
                <a:solidFill>
                  <a:schemeClr val="dk1"/>
                </a:solidFill>
                <a:latin typeface="Comic Sans MS"/>
                <a:ea typeface="Comic Sans MS"/>
                <a:cs typeface="Comic Sans MS"/>
                <a:sym typeface="Comic Sans MS"/>
              </a:rPr>
              <a:t>in reception</a:t>
            </a:r>
            <a:r>
              <a:rPr lang="en-GB" sz="1400" b="0" i="0" u="none" strike="noStrike" cap="none">
                <a:solidFill>
                  <a:schemeClr val="dk1"/>
                </a:solidFill>
                <a:latin typeface="Comic Sans MS"/>
                <a:ea typeface="Comic Sans MS"/>
                <a:cs typeface="Comic Sans MS"/>
                <a:sym typeface="Comic Sans MS"/>
              </a:rPr>
              <a:t>. Children also undertake CATS testing at Year 4; and National Literacy and Numeracy tests are delivered to children in Years 2,3,4,5 and 6 and provide useful information. </a:t>
            </a:r>
            <a:endParaRPr sz="1400" b="0" i="0" u="none" strike="noStrike" cap="none">
              <a:solidFill>
                <a:schemeClr val="dk1"/>
              </a:solidFill>
              <a:latin typeface="Arial"/>
              <a:ea typeface="Arial"/>
              <a:cs typeface="Arial"/>
              <a:sym typeface="Arial"/>
            </a:endParaRPr>
          </a:p>
        </p:txBody>
      </p:sp>
      <p:sp>
        <p:nvSpPr>
          <p:cNvPr id="284" name="Google Shape;284;p18"/>
          <p:cNvSpPr txBox="1"/>
          <p:nvPr/>
        </p:nvSpPr>
        <p:spPr>
          <a:xfrm>
            <a:off x="594718" y="4304354"/>
            <a:ext cx="11261922" cy="78083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The progression of pupils with </a:t>
            </a:r>
            <a:r>
              <a:rPr lang="en-GB" sz="1400">
                <a:solidFill>
                  <a:schemeClr val="dk1"/>
                </a:solidFill>
                <a:latin typeface="Comic Sans MS"/>
                <a:ea typeface="Comic Sans MS"/>
                <a:cs typeface="Comic Sans MS"/>
                <a:sym typeface="Comic Sans MS"/>
              </a:rPr>
              <a:t>Additional Learning</a:t>
            </a:r>
            <a:r>
              <a:rPr lang="en-GB" sz="1400" b="0" i="0" u="none" strike="noStrike" cap="none">
                <a:solidFill>
                  <a:schemeClr val="dk1"/>
                </a:solidFill>
                <a:latin typeface="Comic Sans MS"/>
                <a:ea typeface="Comic Sans MS"/>
                <a:cs typeface="Comic Sans MS"/>
                <a:sym typeface="Comic Sans MS"/>
              </a:rPr>
              <a:t> Needs is also planned for, through Individual Developmen</a:t>
            </a:r>
            <a:r>
              <a:rPr lang="en-GB" sz="1400">
                <a:solidFill>
                  <a:schemeClr val="dk1"/>
                </a:solidFill>
                <a:latin typeface="Comic Sans MS"/>
                <a:ea typeface="Comic Sans MS"/>
                <a:cs typeface="Comic Sans MS"/>
                <a:sym typeface="Comic Sans MS"/>
              </a:rPr>
              <a:t>t Plans</a:t>
            </a:r>
            <a:r>
              <a:rPr lang="en-GB" sz="1400" b="0" i="0" u="none" strike="noStrike" cap="none">
                <a:solidFill>
                  <a:schemeClr val="dk1"/>
                </a:solidFill>
                <a:latin typeface="Comic Sans MS"/>
                <a:ea typeface="Comic Sans MS"/>
                <a:cs typeface="Comic Sans MS"/>
                <a:sym typeface="Comic Sans MS"/>
              </a:rPr>
              <a:t>. (IDP’s) and Provision Maps. All schools within Powys use the TYFU platform to record and store all information related to ALN . Parents and children are encouraged to be involved in this target-setting process.</a:t>
            </a:r>
            <a:endParaRPr sz="1400" b="0" i="0" u="none" strike="noStrike" cap="none">
              <a:solidFill>
                <a:schemeClr val="dk1"/>
              </a:solidFill>
              <a:latin typeface="Comic Sans MS"/>
              <a:ea typeface="Comic Sans MS"/>
              <a:cs typeface="Comic Sans MS"/>
              <a:sym typeface="Comic Sans MS"/>
            </a:endParaRPr>
          </a:p>
        </p:txBody>
      </p:sp>
      <p:sp>
        <p:nvSpPr>
          <p:cNvPr id="285" name="Google Shape;285;p18"/>
          <p:cNvSpPr txBox="1"/>
          <p:nvPr/>
        </p:nvSpPr>
        <p:spPr>
          <a:xfrm>
            <a:off x="1775520" y="5312466"/>
            <a:ext cx="7920880" cy="936104"/>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Parents are always welcome to visit the school to discuss pupils’ education and welfare. It is advised, however, that enquiries are made to check whether the teacher is available at a time convenient for both parties. You can of course contact the Headteacher if you need to discuss any matters urgently.</a:t>
            </a:r>
            <a:endParaRPr sz="1400" b="0" i="0" u="none" strike="noStrike" cap="none">
              <a:solidFill>
                <a:schemeClr val="dk1"/>
              </a:solidFill>
              <a:latin typeface="Arial"/>
              <a:ea typeface="Arial"/>
              <a:cs typeface="Arial"/>
              <a:sym typeface="Arial"/>
            </a:endParaRPr>
          </a:p>
        </p:txBody>
      </p:sp>
      <p:sp>
        <p:nvSpPr>
          <p:cNvPr id="286" name="Google Shape;286;p18"/>
          <p:cNvSpPr/>
          <p:nvPr/>
        </p:nvSpPr>
        <p:spPr>
          <a:xfrm>
            <a:off x="2567608" y="289551"/>
            <a:ext cx="547260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a:solidFill>
                  <a:schemeClr val="dk1"/>
                </a:solidFill>
                <a:latin typeface="Comic Sans MS"/>
                <a:ea typeface="Comic Sans MS"/>
                <a:cs typeface="Comic Sans MS"/>
                <a:sym typeface="Comic Sans MS"/>
              </a:rPr>
              <a:t>Assessment and Reporting</a:t>
            </a:r>
            <a:endParaRPr sz="2000">
              <a:solidFill>
                <a:schemeClr val="dk1"/>
              </a:solidFill>
              <a:latin typeface="Corsiva"/>
              <a:ea typeface="Corsiva"/>
              <a:cs typeface="Corsiva"/>
              <a:sym typeface="Corsiva"/>
            </a:endParaRPr>
          </a:p>
        </p:txBody>
      </p:sp>
      <p:sp>
        <p:nvSpPr>
          <p:cNvPr id="287" name="Google Shape;28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9"/>
          <p:cNvSpPr txBox="1">
            <a:spLocks noGrp="1"/>
          </p:cNvSpPr>
          <p:nvPr>
            <p:ph type="title"/>
          </p:nvPr>
        </p:nvSpPr>
        <p:spPr>
          <a:xfrm>
            <a:off x="3935760" y="-57322"/>
            <a:ext cx="5329808" cy="108267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Comic Sans MS"/>
              <a:buNone/>
            </a:pPr>
            <a:r>
              <a:rPr lang="en-GB" b="1" u="sng">
                <a:latin typeface="Comic Sans MS"/>
                <a:ea typeface="Comic Sans MS"/>
                <a:cs typeface="Comic Sans MS"/>
                <a:sym typeface="Comic Sans MS"/>
              </a:rPr>
              <a:t>Health, Care and Discipline</a:t>
            </a:r>
            <a:br>
              <a:rPr lang="en-GB"/>
            </a:br>
            <a:endParaRPr/>
          </a:p>
        </p:txBody>
      </p:sp>
      <p:sp>
        <p:nvSpPr>
          <p:cNvPr id="293" name="Google Shape;29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18</a:t>
            </a:fld>
            <a:endParaRPr/>
          </a:p>
        </p:txBody>
      </p:sp>
      <p:sp>
        <p:nvSpPr>
          <p:cNvPr id="294" name="Google Shape;294;p19"/>
          <p:cNvSpPr txBox="1"/>
          <p:nvPr/>
        </p:nvSpPr>
        <p:spPr>
          <a:xfrm>
            <a:off x="119336" y="484015"/>
            <a:ext cx="11881320" cy="2239591"/>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omic Sans MS"/>
              <a:buNone/>
            </a:pPr>
            <a:r>
              <a:rPr lang="en-GB" sz="1800" b="1" i="0" u="sng" strike="noStrike" cap="none">
                <a:solidFill>
                  <a:schemeClr val="dk1"/>
                </a:solidFill>
                <a:latin typeface="Comic Sans MS"/>
                <a:ea typeface="Comic Sans MS"/>
                <a:cs typeface="Comic Sans MS"/>
                <a:sym typeface="Comic Sans MS"/>
              </a:rPr>
              <a:t>Health.</a:t>
            </a:r>
            <a:endParaRPr/>
          </a:p>
          <a:p>
            <a:pPr marL="0" marR="0" lvl="0" indent="0" algn="ctr" rtl="0">
              <a:lnSpc>
                <a:spcPct val="100000"/>
              </a:lnSpc>
              <a:spcBef>
                <a:spcPts val="80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It is vitally important that we know if your child has any health problems e.g. asthma, allergies.</a:t>
            </a:r>
            <a:endParaRPr/>
          </a:p>
          <a:p>
            <a:pPr marL="0" marR="0" lvl="0" indent="0" algn="ctr" rtl="0">
              <a:lnSpc>
                <a:spcPct val="100000"/>
              </a:lnSpc>
              <a:spcBef>
                <a:spcPts val="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The school nurse visits regularly and carries out screening tests for hearing and vision; dental inspections are also carried out.  Parents are notified when these visits are arranged and are welcome to attend if they wish. The school nurse must be informed if parents wish to be present.</a:t>
            </a:r>
            <a:endParaRPr/>
          </a:p>
          <a:p>
            <a:pPr marL="0" marR="0" lvl="0" indent="0" algn="ctr" rtl="0">
              <a:lnSpc>
                <a:spcPct val="100000"/>
              </a:lnSpc>
              <a:spcBef>
                <a:spcPts val="80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A note should be sent if your child has to be excused from any part of the P.E. programme.</a:t>
            </a:r>
            <a:endParaRPr/>
          </a:p>
          <a:p>
            <a:pPr marL="0" marR="0" lvl="0" indent="0" algn="ctr" rtl="0">
              <a:lnSpc>
                <a:spcPct val="100000"/>
              </a:lnSpc>
              <a:spcBef>
                <a:spcPts val="80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Children cannot enjoy school or do their best if they are unwell; please nurse them at home until they recover.</a:t>
            </a:r>
            <a:endParaRPr/>
          </a:p>
          <a:p>
            <a:pPr marL="0" marR="0" lvl="0" indent="0" algn="ctr" rtl="0">
              <a:lnSpc>
                <a:spcPct val="100000"/>
              </a:lnSpc>
              <a:spcBef>
                <a:spcPts val="800"/>
              </a:spcBef>
              <a:spcAft>
                <a:spcPts val="0"/>
              </a:spcAft>
              <a:buClr>
                <a:schemeClr val="dk1"/>
              </a:buClr>
              <a:buSzPts val="1400"/>
              <a:buFont typeface="Comic Sans MS"/>
              <a:buNone/>
            </a:pPr>
            <a:r>
              <a:rPr lang="en-GB" sz="1400" b="1" i="0" u="none" strike="noStrike" cap="none">
                <a:solidFill>
                  <a:schemeClr val="dk1"/>
                </a:solidFill>
                <a:latin typeface="Comic Sans MS"/>
                <a:ea typeface="Comic Sans MS"/>
                <a:cs typeface="Comic Sans MS"/>
                <a:sym typeface="Comic Sans MS"/>
              </a:rPr>
              <a:t>If your child has to have any medication during the school day you must consult the Head teacher to discuss the matter and complete a medication form </a:t>
            </a:r>
            <a:endParaRPr sz="1400" b="1" i="0" u="none"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Head lice are often uninvited guests at school; please check your child’s hair routinely.</a:t>
            </a:r>
            <a:endParaRPr/>
          </a:p>
          <a:p>
            <a:pPr marL="0" marR="0" lvl="0" indent="0" algn="l" rtl="0">
              <a:lnSpc>
                <a:spcPct val="100000"/>
              </a:lnSpc>
              <a:spcBef>
                <a:spcPts val="800"/>
              </a:spcBef>
              <a:spcAft>
                <a:spcPts val="0"/>
              </a:spcAft>
              <a:buClr>
                <a:schemeClr val="dk1"/>
              </a:buClr>
              <a:buSzPts val="1200"/>
              <a:buFont typeface="Calibri"/>
              <a:buNone/>
            </a:pPr>
            <a:endParaRPr sz="1200" b="1" i="0" u="sng"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80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95" name="Google Shape;295;p19"/>
          <p:cNvSpPr txBox="1"/>
          <p:nvPr/>
        </p:nvSpPr>
        <p:spPr>
          <a:xfrm>
            <a:off x="767408" y="3140968"/>
            <a:ext cx="11089232" cy="1368152"/>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Comic Sans MS"/>
              <a:buNone/>
            </a:pPr>
            <a:r>
              <a:rPr lang="en-GB" sz="1400" b="1" i="0" u="sng" strike="noStrike" cap="none">
                <a:solidFill>
                  <a:schemeClr val="dk1"/>
                </a:solidFill>
                <a:latin typeface="Comic Sans MS"/>
                <a:ea typeface="Comic Sans MS"/>
                <a:cs typeface="Comic Sans MS"/>
                <a:sym typeface="Comic Sans MS"/>
              </a:rPr>
              <a:t>Illness or accident whilst in school.</a:t>
            </a:r>
            <a:endParaRPr/>
          </a:p>
          <a:p>
            <a:pPr marL="0" marR="0" lvl="0" indent="0" algn="ctr" rtl="0">
              <a:lnSpc>
                <a:spcPct val="100000"/>
              </a:lnSpc>
              <a:spcBef>
                <a:spcPts val="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If your child is ill or has an accident, we let you know and usually ask you to collect him/ her. We keep all contact telephone numbers on file and expect parents to inform us immediately if numbers or addresses change. In the case of a serious injury, we try to contact the parent as soon as possible and ensure that the child is taken to Ystradgynlais hospital, which is nearby. </a:t>
            </a:r>
            <a:r>
              <a:rPr lang="en-GB" sz="1400">
                <a:solidFill>
                  <a:schemeClr val="dk1"/>
                </a:solidFill>
                <a:latin typeface="Comic Sans MS"/>
                <a:ea typeface="Comic Sans MS"/>
                <a:cs typeface="Comic Sans MS"/>
                <a:sym typeface="Comic Sans MS"/>
              </a:rPr>
              <a:t>A</a:t>
            </a:r>
            <a:r>
              <a:rPr lang="en-GB" sz="1400" b="0" i="0" u="none" strike="noStrike" cap="none">
                <a:solidFill>
                  <a:schemeClr val="dk1"/>
                </a:solidFill>
                <a:latin typeface="Comic Sans MS"/>
                <a:ea typeface="Comic Sans MS"/>
                <a:cs typeface="Comic Sans MS"/>
                <a:sym typeface="Comic Sans MS"/>
              </a:rPr>
              <a:t>ll head injuries will result in immediate contact by telephone. </a:t>
            </a:r>
            <a:r>
              <a:rPr lang="en-GB" sz="1400">
                <a:solidFill>
                  <a:schemeClr val="dk1"/>
                </a:solidFill>
                <a:latin typeface="Comic Sans MS"/>
                <a:ea typeface="Comic Sans MS"/>
                <a:cs typeface="Comic Sans MS"/>
                <a:sym typeface="Comic Sans MS"/>
              </a:rPr>
              <a:t>Parents are asked to visit the school to observe the child and to decide whether they should stay in school.</a:t>
            </a:r>
            <a:r>
              <a:rPr lang="en-GB" sz="1400" b="0" i="0" u="none" strike="noStrike" cap="none">
                <a:solidFill>
                  <a:schemeClr val="dk1"/>
                </a:solidFill>
                <a:latin typeface="Comic Sans MS"/>
                <a:ea typeface="Comic Sans MS"/>
                <a:cs typeface="Comic Sans MS"/>
                <a:sym typeface="Comic Sans MS"/>
              </a:rPr>
              <a:t>Any major accident an accident forms will be filled out and sent to the LEA.</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296" name="Google Shape;296;p19"/>
          <p:cNvSpPr txBox="1"/>
          <p:nvPr/>
        </p:nvSpPr>
        <p:spPr>
          <a:xfrm>
            <a:off x="1847528" y="4717801"/>
            <a:ext cx="7704856" cy="1480667"/>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Comic Sans MS"/>
              <a:buNone/>
            </a:pPr>
            <a:r>
              <a:rPr lang="en-GB" sz="1400" b="1" i="0" u="sng" strike="noStrike" cap="none">
                <a:solidFill>
                  <a:schemeClr val="dk1"/>
                </a:solidFill>
                <a:latin typeface="Comic Sans MS"/>
                <a:ea typeface="Comic Sans MS"/>
                <a:cs typeface="Comic Sans MS"/>
                <a:sym typeface="Comic Sans MS"/>
              </a:rPr>
              <a:t>Behaviour</a:t>
            </a:r>
            <a:endParaRPr/>
          </a:p>
          <a:p>
            <a:pPr marL="0" marR="0" lvl="0" indent="0" algn="l" rtl="0">
              <a:lnSpc>
                <a:spcPct val="100000"/>
              </a:lnSpc>
              <a:spcBef>
                <a:spcPts val="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We expect consistently high standards of behaviour so that all who work in the school can do so safely. We promote positive praise and reward, however sometimes children exhibit unacceptable behaviour which is dealt with promptly </a:t>
            </a:r>
            <a:r>
              <a:rPr lang="en-GB" sz="1400">
                <a:solidFill>
                  <a:schemeClr val="dk1"/>
                </a:solidFill>
                <a:latin typeface="Comic Sans MS"/>
                <a:ea typeface="Comic Sans MS"/>
                <a:cs typeface="Comic Sans MS"/>
                <a:sym typeface="Comic Sans MS"/>
              </a:rPr>
              <a:t>and through a restorative approach whenever possible</a:t>
            </a:r>
            <a:r>
              <a:rPr lang="en-GB" sz="1400" b="0" i="0" u="none" strike="noStrike" cap="none">
                <a:solidFill>
                  <a:schemeClr val="dk1"/>
                </a:solidFill>
                <a:latin typeface="Comic Sans MS"/>
                <a:ea typeface="Comic Sans MS"/>
                <a:cs typeface="Comic Sans MS"/>
                <a:sym typeface="Comic Sans MS"/>
              </a:rPr>
              <a:t>. Serious breaches of our Code of Conduct will result in the pupil being disciplined by our Senior Management Team. </a:t>
            </a:r>
            <a:endParaRPr sz="14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0"/>
          <p:cNvSpPr/>
          <p:nvPr/>
        </p:nvSpPr>
        <p:spPr>
          <a:xfrm>
            <a:off x="4579316" y="188640"/>
            <a:ext cx="252825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u="sng">
                <a:solidFill>
                  <a:schemeClr val="dk1"/>
                </a:solidFill>
                <a:latin typeface="Comic Sans MS"/>
                <a:ea typeface="Comic Sans MS"/>
                <a:cs typeface="Comic Sans MS"/>
                <a:sym typeface="Comic Sans MS"/>
              </a:rPr>
              <a:t>School Security</a:t>
            </a:r>
            <a:endParaRPr sz="2400" u="sng">
              <a:solidFill>
                <a:schemeClr val="dk1"/>
              </a:solidFill>
              <a:latin typeface="Corsiva"/>
              <a:ea typeface="Corsiva"/>
              <a:cs typeface="Corsiva"/>
              <a:sym typeface="Corsiva"/>
            </a:endParaRPr>
          </a:p>
        </p:txBody>
      </p:sp>
      <p:sp>
        <p:nvSpPr>
          <p:cNvPr id="302" name="Google Shape;302;p20"/>
          <p:cNvSpPr txBox="1"/>
          <p:nvPr/>
        </p:nvSpPr>
        <p:spPr>
          <a:xfrm>
            <a:off x="1775520" y="5549017"/>
            <a:ext cx="7717095" cy="914400"/>
          </a:xfrm>
          <a:prstGeom prst="rect">
            <a:avLst/>
          </a:prstGeom>
          <a:no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Comic Sans MS"/>
              <a:buNone/>
            </a:pPr>
            <a:r>
              <a:rPr lang="en-GB" sz="1100" b="0" i="0" u="none" strike="noStrike" cap="none">
                <a:solidFill>
                  <a:schemeClr val="dk1"/>
                </a:solidFill>
                <a:latin typeface="Comic Sans MS"/>
                <a:ea typeface="Comic Sans MS"/>
                <a:cs typeface="Comic Sans MS"/>
                <a:sym typeface="Comic Sans MS"/>
              </a:rPr>
              <a:t>The school also has a separate bomb threat policy, which follows the LEA guidelines on Bomb Threat Procedures. </a:t>
            </a:r>
            <a:endParaRPr sz="1100" b="0" i="0" u="none" strike="noStrike" cap="none">
              <a:solidFill>
                <a:schemeClr val="dk1"/>
              </a:solidFill>
              <a:latin typeface="Arial"/>
              <a:ea typeface="Arial"/>
              <a:cs typeface="Arial"/>
              <a:sym typeface="Arial"/>
            </a:endParaRPr>
          </a:p>
        </p:txBody>
      </p:sp>
      <p:sp>
        <p:nvSpPr>
          <p:cNvPr id="303" name="Google Shape;303;p20"/>
          <p:cNvSpPr/>
          <p:nvPr/>
        </p:nvSpPr>
        <p:spPr>
          <a:xfrm>
            <a:off x="407368" y="764704"/>
            <a:ext cx="11580847"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omic Sans MS"/>
                <a:ea typeface="Comic Sans MS"/>
                <a:cs typeface="Comic Sans MS"/>
                <a:sym typeface="Comic Sans MS"/>
              </a:rPr>
              <a:t>The security of the pupils, staff and all visitors is of utmost importance to the school and every effort is made to ensure that everyone involved should maintain a high level of awareness of security issues at all times.</a:t>
            </a:r>
            <a:endParaRPr sz="1800">
              <a:solidFill>
                <a:schemeClr val="dk1"/>
              </a:solidFill>
              <a:latin typeface="Corsiva"/>
              <a:ea typeface="Corsiva"/>
              <a:cs typeface="Corsiva"/>
              <a:sym typeface="Corsiva"/>
            </a:endParaRPr>
          </a:p>
          <a:p>
            <a:pPr marL="0" marR="0" lvl="0" indent="0" algn="l" rtl="0">
              <a:spcBef>
                <a:spcPts val="0"/>
              </a:spcBef>
              <a:spcAft>
                <a:spcPts val="0"/>
              </a:spcAft>
              <a:buNone/>
            </a:pPr>
            <a:r>
              <a:rPr lang="en-GB" sz="1800">
                <a:solidFill>
                  <a:schemeClr val="dk1"/>
                </a:solidFill>
                <a:latin typeface="Comic Sans MS"/>
                <a:ea typeface="Comic Sans MS"/>
                <a:cs typeface="Comic Sans MS"/>
                <a:sym typeface="Comic Sans MS"/>
              </a:rPr>
              <a:t>We also aim to maintain maximum security of the site, buildings and contents of the school constantly.</a:t>
            </a:r>
            <a:endParaRPr sz="1800">
              <a:solidFill>
                <a:schemeClr val="dk1"/>
              </a:solidFill>
              <a:latin typeface="Corsiva"/>
              <a:ea typeface="Corsiva"/>
              <a:cs typeface="Corsiva"/>
              <a:sym typeface="Corsiva"/>
            </a:endParaRPr>
          </a:p>
          <a:p>
            <a:pPr marL="0" marR="0" lvl="0" indent="0" algn="l" rtl="0">
              <a:spcBef>
                <a:spcPts val="0"/>
              </a:spcBef>
              <a:spcAft>
                <a:spcPts val="0"/>
              </a:spcAft>
              <a:buNone/>
            </a:pPr>
            <a:r>
              <a:rPr lang="en-GB" sz="1800">
                <a:solidFill>
                  <a:schemeClr val="dk1"/>
                </a:solidFill>
                <a:latin typeface="Comic Sans MS"/>
                <a:ea typeface="Comic Sans MS"/>
                <a:cs typeface="Comic Sans MS"/>
                <a:sym typeface="Comic Sans MS"/>
              </a:rPr>
              <a:t>School security is to be managed as a part of a continuing process, rather than in response to a particular incident.</a:t>
            </a:r>
            <a:endParaRPr sz="1800">
              <a:solidFill>
                <a:schemeClr val="dk1"/>
              </a:solidFill>
              <a:latin typeface="Corsiva"/>
              <a:ea typeface="Corsiva"/>
              <a:cs typeface="Corsiva"/>
              <a:sym typeface="Corsiva"/>
            </a:endParaRPr>
          </a:p>
        </p:txBody>
      </p:sp>
      <p:sp>
        <p:nvSpPr>
          <p:cNvPr id="304" name="Google Shape;304;p20"/>
          <p:cNvSpPr/>
          <p:nvPr/>
        </p:nvSpPr>
        <p:spPr>
          <a:xfrm>
            <a:off x="407368" y="2571107"/>
            <a:ext cx="1178463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omic Sans MS"/>
                <a:ea typeface="Comic Sans MS"/>
                <a:cs typeface="Comic Sans MS"/>
                <a:sym typeface="Comic Sans MS"/>
              </a:rPr>
              <a:t>In order to ensure a safe environment for the children, all visitors must sign in and out at the main reception so that adults present on site are accounted for and are known to the staff. </a:t>
            </a:r>
            <a:endParaRPr sz="1600">
              <a:solidFill>
                <a:schemeClr val="dk1"/>
              </a:solidFill>
              <a:latin typeface="Comic Sans MS"/>
              <a:ea typeface="Comic Sans MS"/>
              <a:cs typeface="Comic Sans MS"/>
              <a:sym typeface="Comic Sans MS"/>
            </a:endParaRPr>
          </a:p>
        </p:txBody>
      </p:sp>
      <p:sp>
        <p:nvSpPr>
          <p:cNvPr id="305" name="Google Shape;305;p20"/>
          <p:cNvSpPr/>
          <p:nvPr/>
        </p:nvSpPr>
        <p:spPr>
          <a:xfrm>
            <a:off x="394927" y="3246961"/>
            <a:ext cx="11040888"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omic Sans MS"/>
                <a:ea typeface="Comic Sans MS"/>
                <a:cs typeface="Comic Sans MS"/>
                <a:sym typeface="Comic Sans MS"/>
              </a:rPr>
              <a:t>All children are left in the care of their teachers no earlier than 8.40a.m. and collected no later than 3.25p.m. During this period of time the staff have the safety and well being of the children as their ultimate concern throughout. No child may leave the school without prior consent from the parent/ guardian, i.e. trips. Pupils will not be able to participate without prior consent. The admissions form contains one consent form, which covers us to take your child on a local visit i.e. local walk.</a:t>
            </a:r>
            <a:endParaRPr sz="16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800">
                <a:solidFill>
                  <a:schemeClr val="dk1"/>
                </a:solidFill>
                <a:latin typeface="Comic Sans MS"/>
                <a:ea typeface="Comic Sans MS"/>
                <a:cs typeface="Comic Sans MS"/>
                <a:sym typeface="Comic Sans MS"/>
              </a:rPr>
              <a:t>Parents also need to be responsible for informing the school if another adult will be collecting the child        at the end of the school day. No child will be handed over to an unauthorised person. </a:t>
            </a:r>
            <a:endParaRPr sz="1600">
              <a:solidFill>
                <a:schemeClr val="dk1"/>
              </a:solidFill>
              <a:latin typeface="Comic Sans MS"/>
              <a:ea typeface="Comic Sans MS"/>
              <a:cs typeface="Comic Sans MS"/>
              <a:sym typeface="Comic Sans MS"/>
            </a:endParaRPr>
          </a:p>
        </p:txBody>
      </p:sp>
      <p:sp>
        <p:nvSpPr>
          <p:cNvPr id="306" name="Google Shape;30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txBox="1">
            <a:spLocks noGrp="1"/>
          </p:cNvSpPr>
          <p:nvPr>
            <p:ph type="title"/>
          </p:nvPr>
        </p:nvSpPr>
        <p:spPr>
          <a:xfrm>
            <a:off x="695400" y="253580"/>
            <a:ext cx="9829800" cy="6156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r>
              <a:rPr lang="en-GB" b="1" u="sng"/>
              <a:t>Our School </a:t>
            </a:r>
            <a:endParaRPr/>
          </a:p>
        </p:txBody>
      </p:sp>
      <p:pic>
        <p:nvPicPr>
          <p:cNvPr id="103" name="Google Shape;103;p2" descr="golwgycwmsept12 (26)"/>
          <p:cNvPicPr preferRelativeResize="0">
            <a:picLocks noGrp="1"/>
          </p:cNvPicPr>
          <p:nvPr>
            <p:ph type="pic" idx="2"/>
          </p:nvPr>
        </p:nvPicPr>
        <p:blipFill rotWithShape="1">
          <a:blip r:embed="rId3">
            <a:alphaModFix/>
          </a:blip>
          <a:srcRect t="7423" b="7423"/>
          <a:stretch/>
        </p:blipFill>
        <p:spPr>
          <a:xfrm>
            <a:off x="1199456" y="1988840"/>
            <a:ext cx="4801946" cy="2716257"/>
          </a:xfrm>
          <a:prstGeom prst="rect">
            <a:avLst/>
          </a:prstGeom>
          <a:noFill/>
          <a:ln>
            <a:noFill/>
          </a:ln>
        </p:spPr>
      </p:pic>
      <p:sp>
        <p:nvSpPr>
          <p:cNvPr id="104" name="Google Shape;10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a:t>
            </a:fld>
            <a:endParaRPr/>
          </a:p>
        </p:txBody>
      </p:sp>
      <p:sp>
        <p:nvSpPr>
          <p:cNvPr id="105" name="Google Shape;105;p2"/>
          <p:cNvSpPr/>
          <p:nvPr/>
        </p:nvSpPr>
        <p:spPr>
          <a:xfrm>
            <a:off x="12344400" y="152400"/>
            <a:ext cx="1295400" cy="6553200"/>
          </a:xfrm>
          <a:prstGeom prst="roundRect">
            <a:avLst>
              <a:gd name="adj" fmla="val 9717"/>
            </a:avLst>
          </a:prstGeom>
          <a:solidFill>
            <a:srgbClr val="A6A6A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b="1" i="1">
                <a:solidFill>
                  <a:schemeClr val="lt1"/>
                </a:solidFill>
                <a:latin typeface="Arial"/>
                <a:ea typeface="Arial"/>
                <a:cs typeface="Arial"/>
                <a:sym typeface="Arial"/>
              </a:rPr>
              <a:t>NOTE:</a:t>
            </a:r>
            <a:endParaRPr/>
          </a:p>
          <a:p>
            <a:pPr marL="0" marR="0" lvl="0" indent="0" algn="l" rtl="0">
              <a:spcBef>
                <a:spcPts val="0"/>
              </a:spcBef>
              <a:spcAft>
                <a:spcPts val="0"/>
              </a:spcAft>
              <a:buNone/>
            </a:pPr>
            <a:r>
              <a:rPr lang="en-GB" sz="1200" i="1">
                <a:solidFill>
                  <a:schemeClr val="lt1"/>
                </a:solidFill>
                <a:latin typeface="Arial"/>
                <a:ea typeface="Arial"/>
                <a:cs typeface="Arial"/>
                <a:sym typeface="Arial"/>
              </a:rPr>
              <a:t>To change images on this slide, select a picture and delete it. Then click the Insert Picture icon</a:t>
            </a:r>
            <a:endParaRPr/>
          </a:p>
          <a:p>
            <a:pPr marL="0" marR="0" lvl="0" indent="0" algn="l" rtl="0">
              <a:spcBef>
                <a:spcPts val="0"/>
              </a:spcBef>
              <a:spcAft>
                <a:spcPts val="0"/>
              </a:spcAft>
              <a:buNone/>
            </a:pPr>
            <a:r>
              <a:rPr lang="en-GB" sz="1200" i="1">
                <a:solidFill>
                  <a:schemeClr val="lt1"/>
                </a:solidFill>
                <a:latin typeface="Arial"/>
                <a:ea typeface="Arial"/>
                <a:cs typeface="Arial"/>
                <a:sym typeface="Arial"/>
              </a:rPr>
              <a:t>in the placeholder to insert your own image.</a:t>
            </a:r>
            <a:endParaRPr/>
          </a:p>
        </p:txBody>
      </p:sp>
      <p:sp>
        <p:nvSpPr>
          <p:cNvPr id="106" name="Google Shape;106;p2"/>
          <p:cNvSpPr txBox="1"/>
          <p:nvPr/>
        </p:nvSpPr>
        <p:spPr>
          <a:xfrm>
            <a:off x="2035085" y="4916932"/>
            <a:ext cx="6264600" cy="923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omic Sans MS"/>
                <a:ea typeface="Comic Sans MS"/>
                <a:cs typeface="Comic Sans MS"/>
                <a:sym typeface="Comic Sans MS"/>
              </a:rPr>
              <a:t>HEADTEACHER: Mrs T Havard</a:t>
            </a:r>
            <a:endParaRPr sz="18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800">
                <a:solidFill>
                  <a:schemeClr val="dk1"/>
                </a:solidFill>
                <a:latin typeface="Comic Sans MS"/>
                <a:ea typeface="Comic Sans MS"/>
                <a:cs typeface="Comic Sans MS"/>
                <a:sym typeface="Comic Sans MS"/>
              </a:rPr>
              <a:t> </a:t>
            </a:r>
            <a:endParaRPr/>
          </a:p>
          <a:p>
            <a:pPr marL="0" marR="0" lvl="0" indent="0" algn="l" rtl="0">
              <a:spcBef>
                <a:spcPts val="0"/>
              </a:spcBef>
              <a:spcAft>
                <a:spcPts val="0"/>
              </a:spcAft>
              <a:buNone/>
            </a:pPr>
            <a:r>
              <a:rPr lang="en-GB" sz="1800">
                <a:solidFill>
                  <a:schemeClr val="dk1"/>
                </a:solidFill>
                <a:latin typeface="Comic Sans MS"/>
                <a:ea typeface="Comic Sans MS"/>
                <a:cs typeface="Comic Sans MS"/>
                <a:sym typeface="Comic Sans MS"/>
              </a:rPr>
              <a:t>CHAIRPERSON OF GOVERNORS: Cllr H Williams </a:t>
            </a:r>
            <a:endParaRPr/>
          </a:p>
        </p:txBody>
      </p:sp>
      <p:sp>
        <p:nvSpPr>
          <p:cNvPr id="107" name="Google Shape;107;p2"/>
          <p:cNvSpPr txBox="1"/>
          <p:nvPr/>
        </p:nvSpPr>
        <p:spPr>
          <a:xfrm>
            <a:off x="3215680" y="308410"/>
            <a:ext cx="871296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omic Sans MS"/>
                <a:ea typeface="Comic Sans MS"/>
                <a:cs typeface="Comic Sans MS"/>
                <a:sym typeface="Comic Sans MS"/>
              </a:rPr>
              <a:t>Ysgol Golwg Y Cwm is a modern, purpose built, Community Focused, English medium, Primary School in the  Ystradgynlais area. The school was built in 2012, as part of a County modernisation programme, to accommodate up to 240 children. At present there are approximately 200 children at the school.</a:t>
            </a:r>
            <a:endParaRPr/>
          </a:p>
        </p:txBody>
      </p:sp>
      <p:sp>
        <p:nvSpPr>
          <p:cNvPr id="108" name="Google Shape;108;p2"/>
          <p:cNvSpPr/>
          <p:nvPr/>
        </p:nvSpPr>
        <p:spPr>
          <a:xfrm>
            <a:off x="6265935" y="1582340"/>
            <a:ext cx="6096000"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Comic Sans MS"/>
                <a:ea typeface="Comic Sans MS"/>
                <a:cs typeface="Comic Sans MS"/>
                <a:sym typeface="Comic Sans MS"/>
              </a:rPr>
              <a:t>The school building is set well back from the road and is extremely pleasant and well resourced. The school is a</a:t>
            </a:r>
            <a:endParaRPr/>
          </a:p>
          <a:p>
            <a:pPr marL="0" marR="0" lvl="0" indent="0" algn="l" rtl="0">
              <a:spcBef>
                <a:spcPts val="0"/>
              </a:spcBef>
              <a:spcAft>
                <a:spcPts val="0"/>
              </a:spcAft>
              <a:buNone/>
            </a:pPr>
            <a:r>
              <a:rPr lang="en-GB" sz="1600">
                <a:solidFill>
                  <a:schemeClr val="dk1"/>
                </a:solidFill>
                <a:latin typeface="Comic Sans MS"/>
                <a:ea typeface="Comic Sans MS"/>
                <a:cs typeface="Comic Sans MS"/>
                <a:sym typeface="Comic Sans MS"/>
              </a:rPr>
              <a:t>modern building with 6 mainstream classrooms and 2 Area Additional Educational Needs bases. </a:t>
            </a:r>
            <a:endParaRPr sz="16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600">
                <a:solidFill>
                  <a:schemeClr val="dk1"/>
                </a:solidFill>
                <a:latin typeface="Comic Sans MS"/>
                <a:ea typeface="Comic Sans MS"/>
                <a:cs typeface="Comic Sans MS"/>
                <a:sym typeface="Comic Sans MS"/>
              </a:rPr>
              <a:t>The school also houses a Flying Start setting for 2 year olds </a:t>
            </a:r>
            <a:endParaRPr/>
          </a:p>
          <a:p>
            <a:pPr marL="0" marR="0" lvl="0" indent="0" algn="l" rtl="0">
              <a:spcBef>
                <a:spcPts val="0"/>
              </a:spcBef>
              <a:spcAft>
                <a:spcPts val="0"/>
              </a:spcAft>
              <a:buNone/>
            </a:pPr>
            <a:r>
              <a:rPr lang="en-GB" sz="1600">
                <a:solidFill>
                  <a:schemeClr val="dk1"/>
                </a:solidFill>
                <a:latin typeface="Comic Sans MS"/>
                <a:ea typeface="Comic Sans MS"/>
                <a:cs typeface="Comic Sans MS"/>
                <a:sym typeface="Comic Sans MS"/>
              </a:rPr>
              <a:t>and a 3/4 Year Old setting.</a:t>
            </a:r>
            <a:endParaRPr sz="16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600">
                <a:solidFill>
                  <a:schemeClr val="dk1"/>
                </a:solidFill>
                <a:latin typeface="Comic Sans MS"/>
                <a:ea typeface="Comic Sans MS"/>
                <a:cs typeface="Comic Sans MS"/>
                <a:sym typeface="Comic Sans MS"/>
              </a:rPr>
              <a:t> Our school has large sports fields which are shared with a community group, a Multi Use Games Area, a woodland area,</a:t>
            </a:r>
            <a:endParaRPr/>
          </a:p>
          <a:p>
            <a:pPr marL="0" marR="0" lvl="0" indent="0" algn="l" rtl="0">
              <a:spcBef>
                <a:spcPts val="0"/>
              </a:spcBef>
              <a:spcAft>
                <a:spcPts val="0"/>
              </a:spcAft>
              <a:buNone/>
            </a:pPr>
            <a:r>
              <a:rPr lang="en-GB" sz="1600">
                <a:solidFill>
                  <a:schemeClr val="dk1"/>
                </a:solidFill>
                <a:latin typeface="Comic Sans MS"/>
                <a:ea typeface="Comic Sans MS"/>
                <a:cs typeface="Comic Sans MS"/>
                <a:sym typeface="Comic Sans MS"/>
              </a:rPr>
              <a:t>a quiet courtyard area and a playground, which runs around</a:t>
            </a:r>
            <a:endParaRPr/>
          </a:p>
          <a:p>
            <a:pPr marL="0" marR="0" lvl="0" indent="0" algn="l" rtl="0">
              <a:spcBef>
                <a:spcPts val="0"/>
              </a:spcBef>
              <a:spcAft>
                <a:spcPts val="0"/>
              </a:spcAft>
              <a:buNone/>
            </a:pPr>
            <a:r>
              <a:rPr lang="en-GB" sz="1600">
                <a:solidFill>
                  <a:schemeClr val="dk1"/>
                </a:solidFill>
                <a:latin typeface="Comic Sans MS"/>
                <a:ea typeface="Comic Sans MS"/>
                <a:cs typeface="Comic Sans MS"/>
                <a:sym typeface="Comic Sans MS"/>
              </a:rPr>
              <a:t> the perimeter of the building.</a:t>
            </a:r>
            <a:endParaRPr sz="1600">
              <a:solidFill>
                <a:schemeClr val="dk1"/>
              </a:solidFill>
              <a:latin typeface="Comic Sans MS"/>
              <a:ea typeface="Comic Sans MS"/>
              <a:cs typeface="Comic Sans MS"/>
              <a:sym typeface="Comic Sans MS"/>
            </a:endParaRPr>
          </a:p>
        </p:txBody>
      </p:sp>
      <p:sp>
        <p:nvSpPr>
          <p:cNvPr id="109" name="Google Shape;109;p2"/>
          <p:cNvSpPr txBox="1"/>
          <p:nvPr/>
        </p:nvSpPr>
        <p:spPr>
          <a:xfrm>
            <a:off x="1703512" y="6385330"/>
            <a:ext cx="82223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omic Sans MS"/>
                <a:ea typeface="Comic Sans MS"/>
                <a:cs typeface="Comic Sans MS"/>
                <a:sym typeface="Comic Sans MS"/>
              </a:rPr>
              <a:t>Hendreladus, Ystradgynlais, Swansea, SA9 1SE  Telephone 01639 846070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1"/>
          <p:cNvSpPr/>
          <p:nvPr/>
        </p:nvSpPr>
        <p:spPr>
          <a:xfrm>
            <a:off x="2032499" y="4138240"/>
            <a:ext cx="806489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omic Sans MS"/>
                <a:ea typeface="Comic Sans MS"/>
                <a:cs typeface="Comic Sans MS"/>
                <a:sym typeface="Comic Sans MS"/>
              </a:rPr>
              <a:t>Parents delivering or collecting children by car are asked to park in the car park. Please </a:t>
            </a:r>
            <a:r>
              <a:rPr lang="en-GB" sz="1800" u="sng">
                <a:solidFill>
                  <a:schemeClr val="dk1"/>
                </a:solidFill>
                <a:latin typeface="Comic Sans MS"/>
                <a:ea typeface="Comic Sans MS"/>
                <a:cs typeface="Comic Sans MS"/>
                <a:sym typeface="Comic Sans MS"/>
              </a:rPr>
              <a:t>do not </a:t>
            </a:r>
            <a:r>
              <a:rPr lang="en-GB" sz="1800">
                <a:solidFill>
                  <a:schemeClr val="dk1"/>
                </a:solidFill>
                <a:latin typeface="Comic Sans MS"/>
                <a:ea typeface="Comic Sans MS"/>
                <a:cs typeface="Comic Sans MS"/>
                <a:sym typeface="Comic Sans MS"/>
              </a:rPr>
              <a:t>park in the drop off/ pick up bay outside the main entrance as this is reserved for school buses or in the designated parking area unless you are a blue badge holder.</a:t>
            </a:r>
            <a:endParaRPr sz="1600">
              <a:solidFill>
                <a:schemeClr val="dk1"/>
              </a:solidFill>
              <a:latin typeface="Comic Sans MS"/>
              <a:ea typeface="Comic Sans MS"/>
              <a:cs typeface="Comic Sans MS"/>
              <a:sym typeface="Comic Sans MS"/>
            </a:endParaRPr>
          </a:p>
        </p:txBody>
      </p:sp>
      <p:sp>
        <p:nvSpPr>
          <p:cNvPr id="312" name="Google Shape;312;p21"/>
          <p:cNvSpPr/>
          <p:nvPr/>
        </p:nvSpPr>
        <p:spPr>
          <a:xfrm>
            <a:off x="263352" y="888489"/>
            <a:ext cx="11809312" cy="17748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a:solidFill>
                  <a:schemeClr val="dk1"/>
                </a:solidFill>
                <a:latin typeface="Comic Sans MS"/>
                <a:ea typeface="Comic Sans MS"/>
                <a:cs typeface="Comic Sans MS"/>
                <a:sym typeface="Comic Sans MS"/>
              </a:rPr>
              <a:t>Fire drills are held each half term. All pupils are aware of the procedures upon entry into each new classroom at the beginning of the new school year and guidelines are displayed in each classroom. </a:t>
            </a:r>
            <a:endParaRPr/>
          </a:p>
          <a:p>
            <a:pPr marL="0" marR="0" lvl="0" indent="0" algn="l" rtl="0">
              <a:spcBef>
                <a:spcPts val="800"/>
              </a:spcBef>
              <a:spcAft>
                <a:spcPts val="0"/>
              </a:spcAft>
              <a:buNone/>
            </a:pPr>
            <a:r>
              <a:rPr lang="en-GB" sz="1600">
                <a:solidFill>
                  <a:schemeClr val="dk1"/>
                </a:solidFill>
                <a:latin typeface="Comic Sans MS"/>
                <a:ea typeface="Comic Sans MS"/>
                <a:cs typeface="Comic Sans MS"/>
                <a:sym typeface="Comic Sans MS"/>
              </a:rPr>
              <a:t>The Governing Body is informed of any issues arising from the drills and measures are taken to rectify any problems as soon as possible. Regular inspections are made on the fire-safety equipment and logs are kept.</a:t>
            </a:r>
            <a:endParaRPr/>
          </a:p>
          <a:p>
            <a:pPr marL="0" marR="0" lvl="0" indent="0" algn="l" rtl="0">
              <a:spcBef>
                <a:spcPts val="800"/>
              </a:spcBef>
              <a:spcAft>
                <a:spcPts val="0"/>
              </a:spcAft>
              <a:buNone/>
            </a:pPr>
            <a:r>
              <a:rPr lang="en-GB" sz="1600">
                <a:solidFill>
                  <a:schemeClr val="dk1"/>
                </a:solidFill>
                <a:latin typeface="Comic Sans MS"/>
                <a:ea typeface="Comic Sans MS"/>
                <a:cs typeface="Comic Sans MS"/>
                <a:sym typeface="Comic Sans MS"/>
              </a:rPr>
              <a:t>The local fire brigade occasionally visits the school to talk to the children about fire hazards and demonstrate the use of the fire engine and safety equipment.</a:t>
            </a:r>
            <a:endParaRPr sz="1600">
              <a:solidFill>
                <a:schemeClr val="dk1"/>
              </a:solidFill>
              <a:latin typeface="Arial"/>
              <a:ea typeface="Arial"/>
              <a:cs typeface="Arial"/>
              <a:sym typeface="Arial"/>
            </a:endParaRPr>
          </a:p>
        </p:txBody>
      </p:sp>
      <p:sp>
        <p:nvSpPr>
          <p:cNvPr id="313" name="Google Shape;313;p21"/>
          <p:cNvSpPr/>
          <p:nvPr/>
        </p:nvSpPr>
        <p:spPr>
          <a:xfrm>
            <a:off x="3359696" y="297230"/>
            <a:ext cx="463217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u="sng">
                <a:solidFill>
                  <a:schemeClr val="dk1"/>
                </a:solidFill>
                <a:latin typeface="Comic Sans MS"/>
                <a:ea typeface="Comic Sans MS"/>
                <a:cs typeface="Comic Sans MS"/>
                <a:sym typeface="Comic Sans MS"/>
              </a:rPr>
              <a:t>School Security</a:t>
            </a:r>
            <a:endParaRPr sz="3200" u="sng">
              <a:solidFill>
                <a:schemeClr val="dk1"/>
              </a:solidFill>
              <a:latin typeface="Corsiva"/>
              <a:ea typeface="Corsiva"/>
              <a:cs typeface="Corsiva"/>
              <a:sym typeface="Corsiva"/>
            </a:endParaRPr>
          </a:p>
        </p:txBody>
      </p:sp>
      <p:sp>
        <p:nvSpPr>
          <p:cNvPr id="314" name="Google Shape;314;p21"/>
          <p:cNvSpPr/>
          <p:nvPr/>
        </p:nvSpPr>
        <p:spPr>
          <a:xfrm>
            <a:off x="3851920" y="3553465"/>
            <a:ext cx="4632176"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u="sng">
                <a:solidFill>
                  <a:schemeClr val="dk1"/>
                </a:solidFill>
                <a:latin typeface="Comic Sans MS"/>
                <a:ea typeface="Comic Sans MS"/>
                <a:cs typeface="Comic Sans MS"/>
                <a:sym typeface="Comic Sans MS"/>
              </a:rPr>
              <a:t>Parking </a:t>
            </a:r>
            <a:endParaRPr sz="3200" u="sng">
              <a:solidFill>
                <a:schemeClr val="dk1"/>
              </a:solidFill>
              <a:latin typeface="Corsiva"/>
              <a:ea typeface="Corsiva"/>
              <a:cs typeface="Corsiva"/>
              <a:sym typeface="Corsiva"/>
            </a:endParaRPr>
          </a:p>
        </p:txBody>
      </p:sp>
      <p:sp>
        <p:nvSpPr>
          <p:cNvPr id="315" name="Google Shape;315;p21"/>
          <p:cNvSpPr txBox="1"/>
          <p:nvPr/>
        </p:nvSpPr>
        <p:spPr>
          <a:xfrm>
            <a:off x="273256" y="2669818"/>
            <a:ext cx="11583383" cy="9755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The main entrance exterior doors are locked during the school day, as are the side gates and the only means of entering the building is through the main entrance, to the reception area for signing in. Internally there is also a secure system for entering the school part of the building. You cannot leave the school building without being fobbed out.</a:t>
            </a:r>
            <a:endParaRPr sz="1400" b="0" i="0" u="none" strike="noStrike" cap="none">
              <a:solidFill>
                <a:schemeClr val="dk1"/>
              </a:solidFill>
              <a:latin typeface="Arial"/>
              <a:ea typeface="Arial"/>
              <a:cs typeface="Arial"/>
              <a:sym typeface="Arial"/>
            </a:endParaRPr>
          </a:p>
        </p:txBody>
      </p:sp>
      <p:sp>
        <p:nvSpPr>
          <p:cNvPr id="316" name="Google Shape;31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2"/>
          <p:cNvSpPr/>
          <p:nvPr/>
        </p:nvSpPr>
        <p:spPr>
          <a:xfrm>
            <a:off x="207516" y="1855728"/>
            <a:ext cx="12000656" cy="21339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omic Sans MS"/>
                <a:ea typeface="Comic Sans MS"/>
                <a:cs typeface="Comic Sans MS"/>
                <a:sym typeface="Comic Sans MS"/>
              </a:rPr>
              <a:t>From time to time, however, it is possible that you feel we have not lived up to your expectations. If this is the case please tell us at once. First, talk to the teacher concerned and/or the Head teacher. We will do whatever we can to resolve any reasonable problem that is brought to our attention.</a:t>
            </a:r>
            <a:endParaRPr/>
          </a:p>
          <a:p>
            <a:pPr marL="0" marR="0" lvl="0" indent="0" algn="l" rtl="0">
              <a:spcBef>
                <a:spcPts val="800"/>
              </a:spcBef>
              <a:spcAft>
                <a:spcPts val="0"/>
              </a:spcAft>
              <a:buNone/>
            </a:pPr>
            <a:r>
              <a:rPr lang="en-GB" sz="1800">
                <a:solidFill>
                  <a:schemeClr val="dk1"/>
                </a:solidFill>
                <a:latin typeface="Comic Sans MS"/>
                <a:ea typeface="Comic Sans MS"/>
                <a:cs typeface="Comic Sans MS"/>
                <a:sym typeface="Comic Sans MS"/>
              </a:rPr>
              <a:t>Should you have any concerns regarding the curriculum, participation in acts of collective worship then  once again please speak to the Head teacher who will deal with your concerns. If you feel that things are not resolved, then you should raise the matter formally with the governors. The procedure for doing this is available from the school, or from the Local Education Office.</a:t>
            </a:r>
            <a:endParaRPr sz="1800">
              <a:solidFill>
                <a:schemeClr val="dk1"/>
              </a:solidFill>
              <a:latin typeface="Arial"/>
              <a:ea typeface="Arial"/>
              <a:cs typeface="Arial"/>
              <a:sym typeface="Arial"/>
            </a:endParaRPr>
          </a:p>
        </p:txBody>
      </p:sp>
      <p:sp>
        <p:nvSpPr>
          <p:cNvPr id="322" name="Google Shape;322;p22"/>
          <p:cNvSpPr/>
          <p:nvPr/>
        </p:nvSpPr>
        <p:spPr>
          <a:xfrm>
            <a:off x="195671" y="692696"/>
            <a:ext cx="11809312" cy="10259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a:solidFill>
                  <a:schemeClr val="dk1"/>
                </a:solidFill>
                <a:latin typeface="Comic Sans MS"/>
                <a:ea typeface="Comic Sans MS"/>
                <a:cs typeface="Comic Sans MS"/>
                <a:sym typeface="Comic Sans MS"/>
              </a:rPr>
              <a:t>We strive to deliver the best possible education to our pupils and to care for their health, safety and welfare at all times.</a:t>
            </a:r>
            <a:endParaRPr/>
          </a:p>
          <a:p>
            <a:pPr marL="0" marR="0" lvl="0" indent="0" algn="ctr" rtl="0">
              <a:spcBef>
                <a:spcPts val="800"/>
              </a:spcBef>
              <a:spcAft>
                <a:spcPts val="0"/>
              </a:spcAft>
              <a:buNone/>
            </a:pPr>
            <a:r>
              <a:rPr lang="en-GB" sz="1800">
                <a:solidFill>
                  <a:schemeClr val="dk1"/>
                </a:solidFill>
                <a:latin typeface="Comic Sans MS"/>
                <a:ea typeface="Comic Sans MS"/>
                <a:cs typeface="Comic Sans MS"/>
                <a:sym typeface="Comic Sans MS"/>
              </a:rPr>
              <a:t>All the staff of this school; teaching and non-teaching are dedicated to this aim.</a:t>
            </a:r>
            <a:endParaRPr sz="1800">
              <a:solidFill>
                <a:schemeClr val="dk1"/>
              </a:solidFill>
              <a:latin typeface="Arial"/>
              <a:ea typeface="Arial"/>
              <a:cs typeface="Arial"/>
              <a:sym typeface="Arial"/>
            </a:endParaRPr>
          </a:p>
        </p:txBody>
      </p:sp>
      <p:sp>
        <p:nvSpPr>
          <p:cNvPr id="323" name="Google Shape;323;p22"/>
          <p:cNvSpPr/>
          <p:nvPr/>
        </p:nvSpPr>
        <p:spPr>
          <a:xfrm>
            <a:off x="3935760" y="188640"/>
            <a:ext cx="4752528"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u="sng">
                <a:solidFill>
                  <a:schemeClr val="dk1"/>
                </a:solidFill>
                <a:latin typeface="Comic Sans MS"/>
                <a:ea typeface="Comic Sans MS"/>
                <a:cs typeface="Comic Sans MS"/>
                <a:sym typeface="Comic Sans MS"/>
              </a:rPr>
              <a:t>Complaints Procedures</a:t>
            </a:r>
            <a:endParaRPr sz="2800" u="sng">
              <a:solidFill>
                <a:schemeClr val="dk1"/>
              </a:solidFill>
              <a:latin typeface="Corsiva"/>
              <a:ea typeface="Corsiva"/>
              <a:cs typeface="Corsiva"/>
              <a:sym typeface="Corsiva"/>
            </a:endParaRPr>
          </a:p>
        </p:txBody>
      </p:sp>
      <p:sp>
        <p:nvSpPr>
          <p:cNvPr id="324" name="Google Shape;324;p22"/>
          <p:cNvSpPr txBox="1"/>
          <p:nvPr/>
        </p:nvSpPr>
        <p:spPr>
          <a:xfrm>
            <a:off x="2063552" y="4437112"/>
            <a:ext cx="7632848" cy="16573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Comic Sans MS"/>
              <a:buNone/>
            </a:pPr>
            <a:r>
              <a:rPr lang="en-GB" sz="1800" b="1" i="0" u="sng" strike="noStrike" cap="none">
                <a:solidFill>
                  <a:schemeClr val="dk1"/>
                </a:solidFill>
                <a:latin typeface="Comic Sans MS"/>
                <a:ea typeface="Comic Sans MS"/>
                <a:cs typeface="Comic Sans MS"/>
                <a:sym typeface="Comic Sans MS"/>
              </a:rPr>
              <a:t>School and LEA Policies</a:t>
            </a:r>
            <a:r>
              <a:rPr lang="en-GB" sz="1800" b="1" i="0" u="none" strike="noStrike" cap="none">
                <a:solidFill>
                  <a:schemeClr val="dk1"/>
                </a:solidFill>
                <a:latin typeface="Comic Sans MS"/>
                <a:ea typeface="Comic Sans MS"/>
                <a:cs typeface="Comic Sans MS"/>
                <a:sym typeface="Comic Sans MS"/>
              </a:rPr>
              <a:t>.</a:t>
            </a:r>
            <a:endParaRPr/>
          </a:p>
          <a:p>
            <a:pPr marL="0" marR="0" lvl="0" indent="0" algn="ctr" rtl="0">
              <a:lnSpc>
                <a:spcPct val="100000"/>
              </a:lnSpc>
              <a:spcBef>
                <a:spcPts val="800"/>
              </a:spcBef>
              <a:spcAft>
                <a:spcPts val="0"/>
              </a:spcAft>
              <a:buClr>
                <a:schemeClr val="dk1"/>
              </a:buClr>
              <a:buSzPts val="1800"/>
              <a:buFont typeface="Comic Sans MS"/>
              <a:buNone/>
            </a:pPr>
            <a:r>
              <a:rPr lang="en-GB" sz="1800" b="0" i="0" u="none" strike="noStrike" cap="none">
                <a:solidFill>
                  <a:schemeClr val="dk1"/>
                </a:solidFill>
                <a:latin typeface="Comic Sans MS"/>
                <a:ea typeface="Comic Sans MS"/>
                <a:cs typeface="Comic Sans MS"/>
                <a:sym typeface="Comic Sans MS"/>
              </a:rPr>
              <a:t>Most of the information in this brochure are based on these policies.</a:t>
            </a:r>
            <a:endParaRPr/>
          </a:p>
          <a:p>
            <a:pPr marL="0" marR="0" lvl="0" indent="0" algn="ctr" rtl="0">
              <a:lnSpc>
                <a:spcPct val="100000"/>
              </a:lnSpc>
              <a:spcBef>
                <a:spcPts val="800"/>
              </a:spcBef>
              <a:spcAft>
                <a:spcPts val="0"/>
              </a:spcAft>
              <a:buClr>
                <a:schemeClr val="dk1"/>
              </a:buClr>
              <a:buSzPts val="1800"/>
              <a:buFont typeface="Comic Sans MS"/>
              <a:buNone/>
            </a:pPr>
            <a:r>
              <a:rPr lang="en-GB" sz="1800" b="0" i="0" u="none" strike="noStrike" cap="none">
                <a:solidFill>
                  <a:schemeClr val="dk1"/>
                </a:solidFill>
                <a:latin typeface="Comic Sans MS"/>
                <a:ea typeface="Comic Sans MS"/>
                <a:cs typeface="Comic Sans MS"/>
                <a:sym typeface="Comic Sans MS"/>
              </a:rPr>
              <a:t>Parents can request to see copies of all policies at the school</a:t>
            </a:r>
            <a:r>
              <a:rPr lang="en-GB" sz="1600" b="0" i="0" u="none" strike="noStrike" cap="none">
                <a:solidFill>
                  <a:schemeClr val="dk1"/>
                </a:solidFill>
                <a:latin typeface="Comic Sans MS"/>
                <a:ea typeface="Comic Sans MS"/>
                <a:cs typeface="Comic Sans MS"/>
                <a:sym typeface="Comic Sans MS"/>
              </a:rPr>
              <a:t>. Policies are also available on the school website.</a:t>
            </a:r>
            <a:endParaRPr sz="1800" b="0" i="0" u="none" strike="noStrike" cap="none">
              <a:solidFill>
                <a:schemeClr val="dk1"/>
              </a:solidFill>
              <a:latin typeface="Arial"/>
              <a:ea typeface="Arial"/>
              <a:cs typeface="Arial"/>
              <a:sym typeface="Arial"/>
            </a:endParaRPr>
          </a:p>
        </p:txBody>
      </p:sp>
      <p:sp>
        <p:nvSpPr>
          <p:cNvPr id="325" name="Google Shape;32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3"/>
          <p:cNvSpPr txBox="1"/>
          <p:nvPr/>
        </p:nvSpPr>
        <p:spPr>
          <a:xfrm>
            <a:off x="1216475" y="1124744"/>
            <a:ext cx="5006400" cy="3273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Comic Sans MS"/>
                <a:ea typeface="Comic Sans MS"/>
                <a:cs typeface="Comic Sans MS"/>
                <a:sym typeface="Comic Sans MS"/>
              </a:rPr>
              <a:t> Tracey Havard (Headteacher)</a:t>
            </a:r>
            <a:endParaRPr/>
          </a:p>
          <a:p>
            <a:pPr marL="0" marR="0" lvl="0" indent="0" algn="l" rtl="0">
              <a:spcBef>
                <a:spcPts val="800"/>
              </a:spcBef>
              <a:spcAft>
                <a:spcPts val="0"/>
              </a:spcAft>
              <a:buNone/>
            </a:pPr>
            <a:r>
              <a:rPr lang="en-GB" sz="2000">
                <a:solidFill>
                  <a:schemeClr val="dk1"/>
                </a:solidFill>
                <a:latin typeface="Comic Sans MS"/>
                <a:ea typeface="Comic Sans MS"/>
                <a:cs typeface="Comic Sans MS"/>
                <a:sym typeface="Comic Sans MS"/>
              </a:rPr>
              <a:t>Cllr Huw Williams (Chairperson)</a:t>
            </a:r>
            <a:endParaRPr/>
          </a:p>
          <a:p>
            <a:pPr marL="0" marR="0" lvl="0" indent="0" algn="l" rtl="0">
              <a:spcBef>
                <a:spcPts val="800"/>
              </a:spcBef>
              <a:spcAft>
                <a:spcPts val="0"/>
              </a:spcAft>
              <a:buNone/>
            </a:pPr>
            <a:r>
              <a:rPr lang="en-GB" sz="2000">
                <a:solidFill>
                  <a:schemeClr val="dk1"/>
                </a:solidFill>
                <a:latin typeface="Comic Sans MS"/>
                <a:ea typeface="Comic Sans MS"/>
                <a:cs typeface="Comic Sans MS"/>
                <a:sym typeface="Comic Sans MS"/>
              </a:rPr>
              <a:t>Nia Busby  (Vice Chair)</a:t>
            </a:r>
            <a:endParaRPr/>
          </a:p>
          <a:p>
            <a:pPr marL="0" marR="0" lvl="0" indent="0" algn="l" rtl="0">
              <a:spcBef>
                <a:spcPts val="800"/>
              </a:spcBef>
              <a:spcAft>
                <a:spcPts val="0"/>
              </a:spcAft>
              <a:buNone/>
            </a:pPr>
            <a:r>
              <a:rPr lang="en-GB" sz="2000">
                <a:solidFill>
                  <a:schemeClr val="dk1"/>
                </a:solidFill>
                <a:latin typeface="Comic Sans MS"/>
                <a:ea typeface="Comic Sans MS"/>
                <a:cs typeface="Comic Sans MS"/>
                <a:sym typeface="Comic Sans MS"/>
              </a:rPr>
              <a:t>Allison Griffiths (Deputy Headteacher)</a:t>
            </a:r>
            <a:endParaRPr/>
          </a:p>
          <a:p>
            <a:pPr marL="0" marR="0" lvl="0" indent="0" algn="l" rtl="0">
              <a:spcBef>
                <a:spcPts val="800"/>
              </a:spcBef>
              <a:spcAft>
                <a:spcPts val="0"/>
              </a:spcAft>
              <a:buNone/>
            </a:pPr>
            <a:r>
              <a:rPr lang="en-GB" sz="2000">
                <a:solidFill>
                  <a:schemeClr val="dk1"/>
                </a:solidFill>
                <a:latin typeface="Comic Sans MS"/>
                <a:ea typeface="Comic Sans MS"/>
                <a:cs typeface="Comic Sans MS"/>
                <a:sym typeface="Comic Sans MS"/>
              </a:rPr>
              <a:t>Sharon James     </a:t>
            </a:r>
            <a:endParaRPr/>
          </a:p>
          <a:p>
            <a:pPr marL="0" marR="0" lvl="0" indent="0" algn="l" rtl="0">
              <a:spcBef>
                <a:spcPts val="800"/>
              </a:spcBef>
              <a:spcAft>
                <a:spcPts val="0"/>
              </a:spcAft>
              <a:buNone/>
            </a:pPr>
            <a:r>
              <a:rPr lang="en-GB" sz="2000">
                <a:solidFill>
                  <a:schemeClr val="dk1"/>
                </a:solidFill>
                <a:latin typeface="Comic Sans MS"/>
                <a:ea typeface="Comic Sans MS"/>
                <a:cs typeface="Comic Sans MS"/>
                <a:sym typeface="Comic Sans MS"/>
              </a:rPr>
              <a:t>Cllr Sarah Williams         </a:t>
            </a:r>
            <a:endParaRPr/>
          </a:p>
          <a:p>
            <a:pPr marL="0" marR="0" lvl="0" indent="0" algn="l" rtl="0">
              <a:spcBef>
                <a:spcPts val="800"/>
              </a:spcBef>
              <a:spcAft>
                <a:spcPts val="0"/>
              </a:spcAft>
              <a:buNone/>
            </a:pPr>
            <a:r>
              <a:rPr lang="en-GB" sz="2000">
                <a:solidFill>
                  <a:schemeClr val="dk1"/>
                </a:solidFill>
                <a:latin typeface="Comic Sans MS"/>
                <a:ea typeface="Comic Sans MS"/>
                <a:cs typeface="Comic Sans MS"/>
                <a:sym typeface="Comic Sans MS"/>
              </a:rPr>
              <a:t>Matthew Ace            </a:t>
            </a:r>
            <a:endParaRPr/>
          </a:p>
          <a:p>
            <a:pPr marL="0" marR="0" lvl="0" indent="0" algn="l" rtl="0">
              <a:spcBef>
                <a:spcPts val="800"/>
              </a:spcBef>
              <a:spcAft>
                <a:spcPts val="0"/>
              </a:spcAft>
              <a:buNone/>
            </a:pPr>
            <a:r>
              <a:rPr lang="en-GB" sz="2000">
                <a:solidFill>
                  <a:schemeClr val="dk1"/>
                </a:solidFill>
                <a:latin typeface="Comic Sans MS"/>
                <a:ea typeface="Comic Sans MS"/>
                <a:cs typeface="Comic Sans MS"/>
                <a:sym typeface="Comic Sans MS"/>
              </a:rPr>
              <a:t>Cllr Adrian Williams</a:t>
            </a:r>
            <a:endParaRPr/>
          </a:p>
        </p:txBody>
      </p:sp>
      <p:sp>
        <p:nvSpPr>
          <p:cNvPr id="331" name="Google Shape;331;p23"/>
          <p:cNvSpPr/>
          <p:nvPr/>
        </p:nvSpPr>
        <p:spPr>
          <a:xfrm>
            <a:off x="3719736" y="292006"/>
            <a:ext cx="5472608"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a:solidFill>
                  <a:schemeClr val="dk1"/>
                </a:solidFill>
                <a:latin typeface="Comic Sans MS"/>
                <a:ea typeface="Comic Sans MS"/>
                <a:cs typeface="Comic Sans MS"/>
                <a:sym typeface="Comic Sans MS"/>
              </a:rPr>
              <a:t>School Governors </a:t>
            </a:r>
            <a:endParaRPr sz="4000">
              <a:solidFill>
                <a:schemeClr val="dk1"/>
              </a:solidFill>
              <a:latin typeface="Comic Sans MS"/>
              <a:ea typeface="Comic Sans MS"/>
              <a:cs typeface="Comic Sans MS"/>
              <a:sym typeface="Comic Sans MS"/>
            </a:endParaRPr>
          </a:p>
        </p:txBody>
      </p:sp>
      <p:sp>
        <p:nvSpPr>
          <p:cNvPr id="332" name="Google Shape;33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22</a:t>
            </a:fld>
            <a:endParaRPr/>
          </a:p>
        </p:txBody>
      </p:sp>
      <p:sp>
        <p:nvSpPr>
          <p:cNvPr id="333" name="Google Shape;333;p23"/>
          <p:cNvSpPr txBox="1"/>
          <p:nvPr/>
        </p:nvSpPr>
        <p:spPr>
          <a:xfrm>
            <a:off x="6697575" y="1124747"/>
            <a:ext cx="4542900" cy="32733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Comic Sans MS"/>
                <a:ea typeface="Comic Sans MS"/>
                <a:cs typeface="Comic Sans MS"/>
                <a:sym typeface="Comic Sans MS"/>
              </a:rPr>
              <a:t>Alex De Melverda</a:t>
            </a:r>
            <a:endParaRPr sz="2000">
              <a:solidFill>
                <a:schemeClr val="dk1"/>
              </a:solidFill>
              <a:latin typeface="Comic Sans MS"/>
              <a:ea typeface="Comic Sans MS"/>
              <a:cs typeface="Comic Sans MS"/>
              <a:sym typeface="Comic Sans MS"/>
            </a:endParaRPr>
          </a:p>
          <a:p>
            <a:pPr marL="0" marR="0" lvl="0" indent="0" algn="l" rtl="0">
              <a:spcBef>
                <a:spcPts val="800"/>
              </a:spcBef>
              <a:spcAft>
                <a:spcPts val="0"/>
              </a:spcAft>
              <a:buNone/>
            </a:pPr>
            <a:r>
              <a:rPr lang="en-GB" sz="2000">
                <a:solidFill>
                  <a:schemeClr val="dk1"/>
                </a:solidFill>
                <a:latin typeface="Comic Sans MS"/>
                <a:ea typeface="Comic Sans MS"/>
                <a:cs typeface="Comic Sans MS"/>
                <a:sym typeface="Comic Sans MS"/>
              </a:rPr>
              <a:t>Rhodri Jones</a:t>
            </a:r>
            <a:endParaRPr sz="2000">
              <a:solidFill>
                <a:schemeClr val="dk1"/>
              </a:solidFill>
              <a:latin typeface="Comic Sans MS"/>
              <a:ea typeface="Comic Sans MS"/>
              <a:cs typeface="Comic Sans MS"/>
              <a:sym typeface="Comic Sans MS"/>
            </a:endParaRPr>
          </a:p>
          <a:p>
            <a:pPr marL="0" marR="0" lvl="0" indent="0" algn="l" rtl="0">
              <a:spcBef>
                <a:spcPts val="800"/>
              </a:spcBef>
              <a:spcAft>
                <a:spcPts val="0"/>
              </a:spcAft>
              <a:buNone/>
            </a:pPr>
            <a:r>
              <a:rPr lang="en-GB" sz="2000">
                <a:solidFill>
                  <a:schemeClr val="dk1"/>
                </a:solidFill>
                <a:latin typeface="Comic Sans MS"/>
                <a:ea typeface="Comic Sans MS"/>
                <a:cs typeface="Comic Sans MS"/>
                <a:sym typeface="Comic Sans MS"/>
              </a:rPr>
              <a:t>Sheridan Barrell</a:t>
            </a:r>
            <a:endParaRPr sz="2000">
              <a:solidFill>
                <a:schemeClr val="dk1"/>
              </a:solidFill>
              <a:latin typeface="Comic Sans MS"/>
              <a:ea typeface="Comic Sans MS"/>
              <a:cs typeface="Comic Sans MS"/>
              <a:sym typeface="Comic Sans MS"/>
            </a:endParaRPr>
          </a:p>
          <a:p>
            <a:pPr marL="0" marR="0" lvl="0" indent="0" algn="l" rtl="0">
              <a:spcBef>
                <a:spcPts val="800"/>
              </a:spcBef>
              <a:spcAft>
                <a:spcPts val="0"/>
              </a:spcAft>
              <a:buNone/>
            </a:pPr>
            <a:r>
              <a:rPr lang="en-GB" sz="2000">
                <a:solidFill>
                  <a:schemeClr val="dk1"/>
                </a:solidFill>
                <a:latin typeface="Comic Sans MS"/>
                <a:ea typeface="Comic Sans MS"/>
                <a:cs typeface="Comic Sans MS"/>
                <a:sym typeface="Comic Sans MS"/>
              </a:rPr>
              <a:t>Sarah Harris </a:t>
            </a:r>
            <a:endParaRPr sz="2000">
              <a:solidFill>
                <a:schemeClr val="dk1"/>
              </a:solidFill>
              <a:latin typeface="Comic Sans MS"/>
              <a:ea typeface="Comic Sans MS"/>
              <a:cs typeface="Comic Sans MS"/>
              <a:sym typeface="Comic Sans MS"/>
            </a:endParaRPr>
          </a:p>
          <a:p>
            <a:pPr marL="0" marR="0" lvl="0" indent="0" algn="l" rtl="0">
              <a:spcBef>
                <a:spcPts val="800"/>
              </a:spcBef>
              <a:spcAft>
                <a:spcPts val="0"/>
              </a:spcAft>
              <a:buNone/>
            </a:pPr>
            <a:r>
              <a:rPr lang="en-GB" sz="2000">
                <a:solidFill>
                  <a:schemeClr val="dk1"/>
                </a:solidFill>
                <a:latin typeface="Comic Sans MS"/>
                <a:ea typeface="Comic Sans MS"/>
                <a:cs typeface="Comic Sans MS"/>
                <a:sym typeface="Comic Sans MS"/>
              </a:rPr>
              <a:t>Kim Gaffney</a:t>
            </a:r>
            <a:endParaRPr sz="2000">
              <a:solidFill>
                <a:schemeClr val="dk1"/>
              </a:solidFill>
              <a:latin typeface="Comic Sans MS"/>
              <a:ea typeface="Comic Sans MS"/>
              <a:cs typeface="Comic Sans MS"/>
              <a:sym typeface="Comic Sans MS"/>
            </a:endParaRPr>
          </a:p>
          <a:p>
            <a:pPr marL="0" marR="0" lvl="0" indent="0" algn="l" rtl="0">
              <a:spcBef>
                <a:spcPts val="800"/>
              </a:spcBef>
              <a:spcAft>
                <a:spcPts val="0"/>
              </a:spcAft>
              <a:buNone/>
            </a:pPr>
            <a:r>
              <a:rPr lang="en-GB" sz="2000">
                <a:solidFill>
                  <a:schemeClr val="dk1"/>
                </a:solidFill>
                <a:latin typeface="Comic Sans MS"/>
                <a:ea typeface="Comic Sans MS"/>
                <a:cs typeface="Comic Sans MS"/>
                <a:sym typeface="Comic Sans MS"/>
              </a:rPr>
              <a:t>Kelly Jenkins </a:t>
            </a:r>
            <a:endParaRPr sz="2000">
              <a:solidFill>
                <a:schemeClr val="dk1"/>
              </a:solidFill>
              <a:latin typeface="Comic Sans MS"/>
              <a:ea typeface="Comic Sans MS"/>
              <a:cs typeface="Comic Sans MS"/>
              <a:sym typeface="Comic Sans MS"/>
            </a:endParaRPr>
          </a:p>
          <a:p>
            <a:pPr marL="0" marR="0" lvl="0" indent="0" algn="l" rtl="0">
              <a:spcBef>
                <a:spcPts val="800"/>
              </a:spcBef>
              <a:spcAft>
                <a:spcPts val="0"/>
              </a:spcAft>
              <a:buNone/>
            </a:pPr>
            <a:endParaRPr sz="2000">
              <a:solidFill>
                <a:schemeClr val="dk1"/>
              </a:solidFill>
              <a:latin typeface="Comic Sans MS"/>
              <a:ea typeface="Comic Sans MS"/>
              <a:cs typeface="Comic Sans MS"/>
              <a:sym typeface="Comic Sans MS"/>
            </a:endParaRPr>
          </a:p>
          <a:p>
            <a:pPr marL="0" marR="0" lvl="0" indent="0" algn="l" rtl="0">
              <a:spcBef>
                <a:spcPts val="800"/>
              </a:spcBef>
              <a:spcAft>
                <a:spcPts val="0"/>
              </a:spcAft>
              <a:buNone/>
            </a:pPr>
            <a:endParaRPr sz="2000">
              <a:solidFill>
                <a:schemeClr val="dk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4"/>
          <p:cNvSpPr/>
          <p:nvPr/>
        </p:nvSpPr>
        <p:spPr>
          <a:xfrm>
            <a:off x="263352" y="881767"/>
            <a:ext cx="4320480" cy="2431435"/>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u="sng">
                <a:solidFill>
                  <a:schemeClr val="dk1"/>
                </a:solidFill>
                <a:latin typeface="Comic Sans MS"/>
                <a:ea typeface="Comic Sans MS"/>
                <a:cs typeface="Comic Sans MS"/>
                <a:sym typeface="Comic Sans MS"/>
              </a:rPr>
              <a:t>Ser Bach Y Cwm  Playgroup.</a:t>
            </a:r>
            <a:endParaRPr sz="1600">
              <a:solidFill>
                <a:schemeClr val="dk1"/>
              </a:solidFill>
              <a:latin typeface="Comic Sans MS"/>
              <a:ea typeface="Comic Sans MS"/>
              <a:cs typeface="Comic Sans MS"/>
              <a:sym typeface="Comic Sans MS"/>
            </a:endParaRPr>
          </a:p>
          <a:p>
            <a:pPr marL="0" marR="0" lvl="0" indent="0" algn="ctr" rtl="0">
              <a:spcBef>
                <a:spcPts val="0"/>
              </a:spcBef>
              <a:spcAft>
                <a:spcPts val="0"/>
              </a:spcAft>
              <a:buNone/>
            </a:pPr>
            <a:r>
              <a:rPr lang="en-GB" sz="1800" u="sng">
                <a:solidFill>
                  <a:schemeClr val="dk1"/>
                </a:solidFill>
                <a:latin typeface="Comic Sans MS"/>
                <a:ea typeface="Comic Sans MS"/>
                <a:cs typeface="Comic Sans MS"/>
                <a:sym typeface="Comic Sans MS"/>
              </a:rPr>
              <a:t>Flying Start</a:t>
            </a:r>
            <a:endParaRPr sz="16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800" u="sng">
                <a:solidFill>
                  <a:schemeClr val="dk1"/>
                </a:solidFill>
                <a:latin typeface="Comic Sans MS"/>
                <a:ea typeface="Comic Sans MS"/>
                <a:cs typeface="Comic Sans MS"/>
                <a:sym typeface="Comic Sans MS"/>
              </a:rPr>
              <a:t>Playgroup leader:</a:t>
            </a:r>
            <a:endParaRPr sz="1800" u="sng">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800">
                <a:solidFill>
                  <a:schemeClr val="dk1"/>
                </a:solidFill>
                <a:latin typeface="Comic Sans MS"/>
                <a:ea typeface="Comic Sans MS"/>
                <a:cs typeface="Comic Sans MS"/>
                <a:sym typeface="Comic Sans MS"/>
              </a:rPr>
              <a:t>Miss Jess /Miss Naomi</a:t>
            </a:r>
            <a:endParaRPr sz="16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endParaRPr sz="1600" u="sng">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600" u="sng">
                <a:solidFill>
                  <a:schemeClr val="dk1"/>
                </a:solidFill>
                <a:latin typeface="Comic Sans MS"/>
                <a:ea typeface="Comic Sans MS"/>
                <a:cs typeface="Comic Sans MS"/>
                <a:sym typeface="Comic Sans MS"/>
              </a:rPr>
              <a:t>Playgroup Assistants:</a:t>
            </a:r>
            <a:endParaRPr sz="16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600">
                <a:solidFill>
                  <a:schemeClr val="dk1"/>
                </a:solidFill>
                <a:latin typeface="Comic Sans MS"/>
                <a:ea typeface="Comic Sans MS"/>
                <a:cs typeface="Comic Sans MS"/>
                <a:sym typeface="Comic Sans MS"/>
              </a:rPr>
              <a:t>Miss Nicola Lewis</a:t>
            </a:r>
            <a:endParaRPr/>
          </a:p>
          <a:p>
            <a:pPr marL="0" marR="0" lvl="0" indent="0" algn="l" rtl="0">
              <a:spcBef>
                <a:spcPts val="0"/>
              </a:spcBef>
              <a:spcAft>
                <a:spcPts val="0"/>
              </a:spcAft>
              <a:buNone/>
            </a:pPr>
            <a:r>
              <a:rPr lang="en-GB" sz="1600">
                <a:solidFill>
                  <a:schemeClr val="dk1"/>
                </a:solidFill>
                <a:latin typeface="Comic Sans MS"/>
                <a:ea typeface="Comic Sans MS"/>
                <a:cs typeface="Comic Sans MS"/>
                <a:sym typeface="Comic Sans MS"/>
              </a:rPr>
              <a:t>Mrs Charlene Flippin</a:t>
            </a:r>
            <a:endParaRPr/>
          </a:p>
          <a:p>
            <a:pPr marL="0" marR="0" lvl="0" indent="0" algn="l" rtl="0">
              <a:spcBef>
                <a:spcPts val="0"/>
              </a:spcBef>
              <a:spcAft>
                <a:spcPts val="0"/>
              </a:spcAft>
              <a:buNone/>
            </a:pPr>
            <a:r>
              <a:rPr lang="en-GB" sz="1600">
                <a:solidFill>
                  <a:schemeClr val="dk1"/>
                </a:solidFill>
                <a:latin typeface="Comic Sans MS"/>
                <a:ea typeface="Comic Sans MS"/>
                <a:cs typeface="Comic Sans MS"/>
                <a:sym typeface="Comic Sans MS"/>
              </a:rPr>
              <a:t>Mr Rhys Davies</a:t>
            </a:r>
            <a:endParaRPr/>
          </a:p>
          <a:p>
            <a:pPr marL="0" marR="0" lvl="0" indent="0" algn="l" rtl="0">
              <a:spcBef>
                <a:spcPts val="0"/>
              </a:spcBef>
              <a:spcAft>
                <a:spcPts val="0"/>
              </a:spcAft>
              <a:buNone/>
            </a:pPr>
            <a:endParaRPr sz="1600">
              <a:solidFill>
                <a:schemeClr val="dk1"/>
              </a:solidFill>
              <a:latin typeface="Comic Sans MS"/>
              <a:ea typeface="Comic Sans MS"/>
              <a:cs typeface="Comic Sans MS"/>
              <a:sym typeface="Comic Sans MS"/>
            </a:endParaRPr>
          </a:p>
        </p:txBody>
      </p:sp>
      <p:sp>
        <p:nvSpPr>
          <p:cNvPr id="339" name="Google Shape;339;p24"/>
          <p:cNvSpPr txBox="1"/>
          <p:nvPr/>
        </p:nvSpPr>
        <p:spPr>
          <a:xfrm>
            <a:off x="3503712" y="-16465"/>
            <a:ext cx="554461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u="sng">
                <a:solidFill>
                  <a:schemeClr val="dk1"/>
                </a:solidFill>
                <a:latin typeface="Comic Sans MS"/>
                <a:ea typeface="Comic Sans MS"/>
                <a:cs typeface="Comic Sans MS"/>
                <a:sym typeface="Comic Sans MS"/>
              </a:rPr>
              <a:t>Golwg Y Cwm Staff  </a:t>
            </a:r>
            <a:endParaRPr sz="4000" u="sng">
              <a:solidFill>
                <a:schemeClr val="dk1"/>
              </a:solidFill>
              <a:latin typeface="Comic Sans MS"/>
              <a:ea typeface="Comic Sans MS"/>
              <a:cs typeface="Comic Sans MS"/>
              <a:sym typeface="Comic Sans MS"/>
            </a:endParaRPr>
          </a:p>
        </p:txBody>
      </p:sp>
      <p:sp>
        <p:nvSpPr>
          <p:cNvPr id="340" name="Google Shape;340;p24"/>
          <p:cNvSpPr/>
          <p:nvPr/>
        </p:nvSpPr>
        <p:spPr>
          <a:xfrm>
            <a:off x="2131250" y="3503550"/>
            <a:ext cx="2743200" cy="270600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u="sng">
                <a:solidFill>
                  <a:schemeClr val="dk1"/>
                </a:solidFill>
                <a:latin typeface="Comic Sans MS"/>
                <a:ea typeface="Comic Sans MS"/>
                <a:cs typeface="Comic Sans MS"/>
                <a:sym typeface="Comic Sans MS"/>
              </a:rPr>
              <a:t>3/4 Year Old Setting</a:t>
            </a:r>
            <a:endParaRPr sz="1600">
              <a:solidFill>
                <a:schemeClr val="dk1"/>
              </a:solidFill>
              <a:latin typeface="Corsiva"/>
              <a:ea typeface="Corsiva"/>
              <a:cs typeface="Corsiva"/>
              <a:sym typeface="Corsiva"/>
            </a:endParaRPr>
          </a:p>
          <a:p>
            <a:pPr marL="0" marR="0" lvl="0" indent="0" algn="l" rtl="0">
              <a:spcBef>
                <a:spcPts val="0"/>
              </a:spcBef>
              <a:spcAft>
                <a:spcPts val="0"/>
              </a:spcAft>
              <a:buNone/>
            </a:pPr>
            <a:endParaRPr sz="1800" u="sng">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800" u="sng">
                <a:solidFill>
                  <a:schemeClr val="dk1"/>
                </a:solidFill>
                <a:latin typeface="Comic Sans MS"/>
                <a:ea typeface="Comic Sans MS"/>
                <a:cs typeface="Comic Sans MS"/>
                <a:sym typeface="Comic Sans MS"/>
              </a:rPr>
              <a:t>Playgroup Leader:</a:t>
            </a:r>
            <a:endParaRPr/>
          </a:p>
          <a:p>
            <a:pPr marL="0" marR="0" lvl="0" indent="0" algn="l" rtl="0">
              <a:spcBef>
                <a:spcPts val="0"/>
              </a:spcBef>
              <a:spcAft>
                <a:spcPts val="0"/>
              </a:spcAft>
              <a:buNone/>
            </a:pPr>
            <a:r>
              <a:rPr lang="en-GB" sz="1400">
                <a:solidFill>
                  <a:schemeClr val="dk1"/>
                </a:solidFill>
                <a:latin typeface="Comic Sans MS"/>
                <a:ea typeface="Comic Sans MS"/>
                <a:cs typeface="Comic Sans MS"/>
                <a:sym typeface="Comic Sans MS"/>
              </a:rPr>
              <a:t>Mrs Adele Elton</a:t>
            </a:r>
            <a:endParaRPr/>
          </a:p>
          <a:p>
            <a:pPr marL="0" marR="0" lvl="0" indent="0" algn="l" rtl="0">
              <a:spcBef>
                <a:spcPts val="0"/>
              </a:spcBef>
              <a:spcAft>
                <a:spcPts val="0"/>
              </a:spcAft>
              <a:buNone/>
            </a:pPr>
            <a:endParaRPr sz="1800" u="sng">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800" u="sng">
                <a:solidFill>
                  <a:schemeClr val="dk1"/>
                </a:solidFill>
                <a:latin typeface="Comic Sans MS"/>
                <a:ea typeface="Comic Sans MS"/>
                <a:cs typeface="Comic Sans MS"/>
                <a:sym typeface="Comic Sans MS"/>
              </a:rPr>
              <a:t>Playgroup Assistants:</a:t>
            </a:r>
            <a:endParaRPr sz="18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400">
                <a:solidFill>
                  <a:schemeClr val="dk1"/>
                </a:solidFill>
                <a:latin typeface="Comic Sans MS"/>
                <a:ea typeface="Comic Sans MS"/>
                <a:cs typeface="Comic Sans MS"/>
                <a:sym typeface="Comic Sans MS"/>
              </a:rPr>
              <a:t>Miss Tina Watts</a:t>
            </a:r>
            <a:endParaRPr/>
          </a:p>
          <a:p>
            <a:pPr marL="0" marR="0" lvl="0" indent="0" algn="l" rtl="0">
              <a:spcBef>
                <a:spcPts val="0"/>
              </a:spcBef>
              <a:spcAft>
                <a:spcPts val="0"/>
              </a:spcAft>
              <a:buNone/>
            </a:pPr>
            <a:r>
              <a:rPr lang="en-GB" sz="1400">
                <a:solidFill>
                  <a:schemeClr val="dk1"/>
                </a:solidFill>
                <a:latin typeface="Comic Sans MS"/>
                <a:ea typeface="Comic Sans MS"/>
                <a:cs typeface="Comic Sans MS"/>
                <a:sym typeface="Comic Sans MS"/>
              </a:rPr>
              <a:t>Miss Shelby Bateman</a:t>
            </a:r>
            <a:endParaRPr/>
          </a:p>
          <a:p>
            <a:pPr marL="0" marR="0" lvl="0" indent="0" algn="l" rtl="0">
              <a:spcBef>
                <a:spcPts val="0"/>
              </a:spcBef>
              <a:spcAft>
                <a:spcPts val="0"/>
              </a:spcAft>
              <a:buNone/>
            </a:pPr>
            <a:r>
              <a:rPr lang="en-GB" sz="1400">
                <a:solidFill>
                  <a:schemeClr val="dk1"/>
                </a:solidFill>
                <a:latin typeface="Comic Sans MS"/>
                <a:ea typeface="Comic Sans MS"/>
                <a:cs typeface="Comic Sans MS"/>
                <a:sym typeface="Comic Sans MS"/>
              </a:rPr>
              <a:t>Miss Kayleigh Evans</a:t>
            </a:r>
            <a:endParaRPr/>
          </a:p>
          <a:p>
            <a:pPr marL="0" marR="0" lvl="0" indent="0" algn="l" rtl="0">
              <a:spcBef>
                <a:spcPts val="0"/>
              </a:spcBef>
              <a:spcAft>
                <a:spcPts val="0"/>
              </a:spcAft>
              <a:buNone/>
            </a:pPr>
            <a:r>
              <a:rPr lang="en-GB" sz="1400">
                <a:solidFill>
                  <a:schemeClr val="dk1"/>
                </a:solidFill>
                <a:latin typeface="Comic Sans MS"/>
                <a:ea typeface="Comic Sans MS"/>
                <a:cs typeface="Comic Sans MS"/>
                <a:sym typeface="Comic Sans MS"/>
              </a:rPr>
              <a:t>Miss Caitlyn Williams</a:t>
            </a:r>
            <a:endParaRPr/>
          </a:p>
          <a:p>
            <a:pPr marL="0" marR="0" lvl="0" indent="0" algn="l" rtl="0">
              <a:spcBef>
                <a:spcPts val="0"/>
              </a:spcBef>
              <a:spcAft>
                <a:spcPts val="0"/>
              </a:spcAft>
              <a:buNone/>
            </a:pPr>
            <a:endParaRPr sz="14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endParaRPr sz="14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endParaRPr sz="14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endParaRPr sz="14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endParaRPr sz="14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endParaRPr sz="1400">
              <a:solidFill>
                <a:schemeClr val="dk1"/>
              </a:solidFill>
              <a:latin typeface="Comic Sans MS"/>
              <a:ea typeface="Comic Sans MS"/>
              <a:cs typeface="Comic Sans MS"/>
              <a:sym typeface="Comic Sans MS"/>
            </a:endParaRPr>
          </a:p>
        </p:txBody>
      </p:sp>
      <p:sp>
        <p:nvSpPr>
          <p:cNvPr id="341" name="Google Shape;341;p24"/>
          <p:cNvSpPr txBox="1"/>
          <p:nvPr/>
        </p:nvSpPr>
        <p:spPr>
          <a:xfrm>
            <a:off x="5159896" y="854283"/>
            <a:ext cx="6530855" cy="5239013"/>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Comic Sans MS"/>
              <a:buNone/>
            </a:pPr>
            <a:r>
              <a:rPr lang="en-GB" sz="1600" b="0" i="0" u="sng" strike="noStrike" cap="none">
                <a:solidFill>
                  <a:schemeClr val="dk1"/>
                </a:solidFill>
                <a:latin typeface="Comic Sans MS"/>
                <a:ea typeface="Comic Sans MS"/>
                <a:cs typeface="Comic Sans MS"/>
                <a:sym typeface="Comic Sans MS"/>
              </a:rPr>
              <a:t>Teaching Staff.</a:t>
            </a: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800"/>
              </a:spcBef>
              <a:spcAft>
                <a:spcPts val="0"/>
              </a:spcAft>
              <a:buClr>
                <a:schemeClr val="dk1"/>
              </a:buClr>
              <a:buSzPts val="1600"/>
              <a:buFont typeface="Comic Sans MS"/>
              <a:buNone/>
            </a:pPr>
            <a:r>
              <a:rPr lang="en-GB" sz="1600" b="0" i="0" u="none" strike="noStrike" cap="none">
                <a:solidFill>
                  <a:schemeClr val="dk1"/>
                </a:solidFill>
                <a:latin typeface="Comic Sans MS"/>
                <a:ea typeface="Comic Sans MS"/>
                <a:cs typeface="Comic Sans MS"/>
                <a:sym typeface="Comic Sans MS"/>
              </a:rPr>
              <a:t>Head Teacher: . </a:t>
            </a:r>
            <a:r>
              <a:rPr lang="en-GB" sz="1600">
                <a:solidFill>
                  <a:schemeClr val="dk1"/>
                </a:solidFill>
                <a:latin typeface="Comic Sans MS"/>
                <a:ea typeface="Comic Sans MS"/>
                <a:cs typeface="Comic Sans MS"/>
                <a:sym typeface="Comic Sans MS"/>
              </a:rPr>
              <a:t>Mrs Tracey Havard</a:t>
            </a:r>
            <a:endParaRPr/>
          </a:p>
          <a:p>
            <a:pPr marL="0" marR="0" lvl="0" indent="0" algn="l" rtl="0">
              <a:lnSpc>
                <a:spcPct val="100000"/>
              </a:lnSpc>
              <a:spcBef>
                <a:spcPts val="800"/>
              </a:spcBef>
              <a:spcAft>
                <a:spcPts val="0"/>
              </a:spcAft>
              <a:buClr>
                <a:schemeClr val="dk1"/>
              </a:buClr>
              <a:buSzPts val="1600"/>
              <a:buFont typeface="Comic Sans MS"/>
              <a:buNone/>
            </a:pPr>
            <a:r>
              <a:rPr lang="en-GB" sz="1600">
                <a:solidFill>
                  <a:schemeClr val="dk1"/>
                </a:solidFill>
                <a:latin typeface="Comic Sans MS"/>
                <a:ea typeface="Comic Sans MS"/>
                <a:cs typeface="Comic Sans MS"/>
                <a:sym typeface="Comic Sans MS"/>
              </a:rPr>
              <a:t>Deputy Head teacher: Mrs Allison Griffiths</a:t>
            </a:r>
            <a:endParaRPr sz="16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800"/>
              </a:spcBef>
              <a:spcAft>
                <a:spcPts val="0"/>
              </a:spcAft>
              <a:buClr>
                <a:schemeClr val="dk1"/>
              </a:buClr>
              <a:buSzPts val="1600"/>
              <a:buFont typeface="Comic Sans MS"/>
              <a:buNone/>
            </a:pPr>
            <a:r>
              <a:rPr lang="en-GB" sz="1600" b="0" i="0" u="none" strike="noStrike" cap="none">
                <a:solidFill>
                  <a:schemeClr val="dk1"/>
                </a:solidFill>
                <a:latin typeface="Comic Sans MS"/>
                <a:ea typeface="Comic Sans MS"/>
                <a:cs typeface="Comic Sans MS"/>
                <a:sym typeface="Comic Sans MS"/>
              </a:rPr>
              <a:t>Derbyn / Blwyddyn 1 - : Mrs Sarah Gerard.</a:t>
            </a:r>
            <a:endParaRPr/>
          </a:p>
          <a:p>
            <a:pPr marL="0" marR="0" lvl="0" indent="0" algn="l" rtl="0">
              <a:lnSpc>
                <a:spcPct val="100000"/>
              </a:lnSpc>
              <a:spcBef>
                <a:spcPts val="800"/>
              </a:spcBef>
              <a:spcAft>
                <a:spcPts val="0"/>
              </a:spcAft>
              <a:buClr>
                <a:schemeClr val="dk1"/>
              </a:buClr>
              <a:buSzPts val="1600"/>
              <a:buFont typeface="Comic Sans MS"/>
              <a:buNone/>
            </a:pPr>
            <a:r>
              <a:rPr lang="en-GB" sz="1600" b="0" i="0" u="none" strike="noStrike" cap="none">
                <a:solidFill>
                  <a:schemeClr val="dk1"/>
                </a:solidFill>
                <a:latin typeface="Comic Sans MS"/>
                <a:ea typeface="Comic Sans MS"/>
                <a:cs typeface="Comic Sans MS"/>
                <a:sym typeface="Comic Sans MS"/>
              </a:rPr>
              <a:t>Blwyddyn 1 / 2:  Mrs </a:t>
            </a:r>
            <a:r>
              <a:rPr lang="en-GB" sz="1600">
                <a:solidFill>
                  <a:schemeClr val="dk1"/>
                </a:solidFill>
                <a:latin typeface="Comic Sans MS"/>
                <a:ea typeface="Comic Sans MS"/>
                <a:cs typeface="Comic Sans MS"/>
                <a:sym typeface="Comic Sans MS"/>
              </a:rPr>
              <a:t>Caroline Williams</a:t>
            </a:r>
            <a:endParaRPr sz="16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800"/>
              </a:spcBef>
              <a:spcAft>
                <a:spcPts val="0"/>
              </a:spcAft>
              <a:buClr>
                <a:schemeClr val="dk1"/>
              </a:buClr>
              <a:buSzPts val="1600"/>
              <a:buFont typeface="Comic Sans MS"/>
              <a:buNone/>
            </a:pPr>
            <a:r>
              <a:rPr lang="en-GB" sz="1600" b="0" i="0" u="none" strike="noStrike" cap="none">
                <a:solidFill>
                  <a:schemeClr val="dk1"/>
                </a:solidFill>
                <a:latin typeface="Comic Sans MS"/>
                <a:ea typeface="Comic Sans MS"/>
                <a:cs typeface="Comic Sans MS"/>
                <a:sym typeface="Comic Sans MS"/>
              </a:rPr>
              <a:t>Blwyddyn  2/ 3:  Mrs </a:t>
            </a:r>
            <a:r>
              <a:rPr lang="en-GB" sz="1600">
                <a:solidFill>
                  <a:schemeClr val="dk1"/>
                </a:solidFill>
                <a:latin typeface="Comic Sans MS"/>
                <a:ea typeface="Comic Sans MS"/>
                <a:cs typeface="Comic Sans MS"/>
                <a:sym typeface="Comic Sans MS"/>
              </a:rPr>
              <a:t>Natalie Edwards</a:t>
            </a:r>
            <a:endParaRPr sz="1600">
              <a:solidFill>
                <a:schemeClr val="dk1"/>
              </a:solidFill>
              <a:latin typeface="Comic Sans MS"/>
              <a:ea typeface="Comic Sans MS"/>
              <a:cs typeface="Comic Sans MS"/>
              <a:sym typeface="Comic Sans MS"/>
            </a:endParaRPr>
          </a:p>
          <a:p>
            <a:pPr marL="0" marR="0" lvl="0" indent="0" algn="l" rtl="0">
              <a:lnSpc>
                <a:spcPct val="100000"/>
              </a:lnSpc>
              <a:spcBef>
                <a:spcPts val="800"/>
              </a:spcBef>
              <a:spcAft>
                <a:spcPts val="0"/>
              </a:spcAft>
              <a:buClr>
                <a:schemeClr val="dk1"/>
              </a:buClr>
              <a:buSzPts val="1600"/>
              <a:buFont typeface="Comic Sans MS"/>
              <a:buNone/>
            </a:pPr>
            <a:r>
              <a:rPr lang="en-GB" sz="1600" b="0" i="0" u="none" strike="noStrike" cap="none">
                <a:solidFill>
                  <a:schemeClr val="dk1"/>
                </a:solidFill>
                <a:latin typeface="Comic Sans MS"/>
                <a:ea typeface="Comic Sans MS"/>
                <a:cs typeface="Comic Sans MS"/>
                <a:sym typeface="Comic Sans MS"/>
              </a:rPr>
              <a:t>Blwyddyn 3</a:t>
            </a:r>
            <a:r>
              <a:rPr lang="en-GB" sz="1600">
                <a:solidFill>
                  <a:schemeClr val="dk1"/>
                </a:solidFill>
                <a:latin typeface="Comic Sans MS"/>
                <a:ea typeface="Comic Sans MS"/>
                <a:cs typeface="Comic Sans MS"/>
                <a:sym typeface="Comic Sans MS"/>
              </a:rPr>
              <a:t>/</a:t>
            </a:r>
            <a:r>
              <a:rPr lang="en-GB" sz="1600" b="0" i="0" u="none" strike="noStrike" cap="none">
                <a:solidFill>
                  <a:schemeClr val="dk1"/>
                </a:solidFill>
                <a:latin typeface="Comic Sans MS"/>
                <a:ea typeface="Comic Sans MS"/>
                <a:cs typeface="Comic Sans MS"/>
                <a:sym typeface="Comic Sans MS"/>
              </a:rPr>
              <a:t>4 : Miss Dionne Rowe</a:t>
            </a:r>
            <a:endParaRPr sz="1600">
              <a:solidFill>
                <a:schemeClr val="dk1"/>
              </a:solidFill>
              <a:latin typeface="Comic Sans MS"/>
              <a:ea typeface="Comic Sans MS"/>
              <a:cs typeface="Comic Sans MS"/>
              <a:sym typeface="Comic Sans MS"/>
            </a:endParaRPr>
          </a:p>
          <a:p>
            <a:pPr marL="0" marR="0" lvl="0" indent="0" algn="l" rtl="0">
              <a:lnSpc>
                <a:spcPct val="100000"/>
              </a:lnSpc>
              <a:spcBef>
                <a:spcPts val="800"/>
              </a:spcBef>
              <a:spcAft>
                <a:spcPts val="0"/>
              </a:spcAft>
              <a:buClr>
                <a:schemeClr val="dk1"/>
              </a:buClr>
              <a:buSzPts val="1600"/>
              <a:buFont typeface="Comic Sans MS"/>
              <a:buNone/>
            </a:pPr>
            <a:r>
              <a:rPr lang="en-GB" sz="1600" b="0" i="0" u="none" strike="noStrike" cap="none">
                <a:solidFill>
                  <a:schemeClr val="dk1"/>
                </a:solidFill>
                <a:latin typeface="Comic Sans MS"/>
                <a:ea typeface="Comic Sans MS"/>
                <a:cs typeface="Comic Sans MS"/>
                <a:sym typeface="Comic Sans MS"/>
              </a:rPr>
              <a:t>Blwyddyn 5</a:t>
            </a:r>
            <a:r>
              <a:rPr lang="en-GB" sz="1600">
                <a:solidFill>
                  <a:schemeClr val="dk1"/>
                </a:solidFill>
                <a:latin typeface="Comic Sans MS"/>
                <a:ea typeface="Comic Sans MS"/>
                <a:cs typeface="Comic Sans MS"/>
                <a:sym typeface="Comic Sans MS"/>
              </a:rPr>
              <a:t> : Miss Shauna Davies</a:t>
            </a:r>
            <a:endParaRPr/>
          </a:p>
          <a:p>
            <a:pPr marL="0" marR="0" lvl="0" indent="0" algn="l" rtl="0">
              <a:lnSpc>
                <a:spcPct val="100000"/>
              </a:lnSpc>
              <a:spcBef>
                <a:spcPts val="800"/>
              </a:spcBef>
              <a:spcAft>
                <a:spcPts val="0"/>
              </a:spcAft>
              <a:buClr>
                <a:schemeClr val="dk1"/>
              </a:buClr>
              <a:buSzPts val="1600"/>
              <a:buFont typeface="Comic Sans MS"/>
              <a:buNone/>
            </a:pPr>
            <a:r>
              <a:rPr lang="en-GB" sz="1600" b="0" i="0" u="none" strike="noStrike" cap="none">
                <a:solidFill>
                  <a:schemeClr val="dk1"/>
                </a:solidFill>
                <a:latin typeface="Comic Sans MS"/>
                <a:ea typeface="Comic Sans MS"/>
                <a:cs typeface="Comic Sans MS"/>
                <a:sym typeface="Comic Sans MS"/>
              </a:rPr>
              <a:t>Blwyddyn </a:t>
            </a:r>
            <a:r>
              <a:rPr lang="en-GB" sz="1600">
                <a:solidFill>
                  <a:schemeClr val="dk1"/>
                </a:solidFill>
                <a:latin typeface="Comic Sans MS"/>
                <a:ea typeface="Comic Sans MS"/>
                <a:cs typeface="Comic Sans MS"/>
                <a:sym typeface="Comic Sans MS"/>
              </a:rPr>
              <a:t>6: </a:t>
            </a:r>
            <a:r>
              <a:rPr lang="en-GB" sz="1600" b="0" i="0" u="none" strike="noStrike" cap="none">
                <a:solidFill>
                  <a:schemeClr val="dk1"/>
                </a:solidFill>
                <a:latin typeface="Comic Sans MS"/>
                <a:ea typeface="Comic Sans MS"/>
                <a:cs typeface="Comic Sans MS"/>
                <a:sym typeface="Comic Sans MS"/>
              </a:rPr>
              <a:t> Miss</a:t>
            </a:r>
            <a:r>
              <a:rPr lang="en-GB" sz="1600">
                <a:solidFill>
                  <a:schemeClr val="dk1"/>
                </a:solidFill>
                <a:latin typeface="Comic Sans MS"/>
                <a:ea typeface="Comic Sans MS"/>
                <a:cs typeface="Comic Sans MS"/>
                <a:sym typeface="Comic Sans MS"/>
              </a:rPr>
              <a:t> Bethan Seabourne</a:t>
            </a:r>
            <a:endParaRPr/>
          </a:p>
          <a:p>
            <a:pPr marL="0" marR="0" lvl="0" indent="0" algn="l" rtl="0">
              <a:lnSpc>
                <a:spcPct val="100000"/>
              </a:lnSpc>
              <a:spcBef>
                <a:spcPts val="800"/>
              </a:spcBef>
              <a:spcAft>
                <a:spcPts val="0"/>
              </a:spcAft>
              <a:buClr>
                <a:schemeClr val="dk1"/>
              </a:buClr>
              <a:buSzPts val="1600"/>
              <a:buFont typeface="Comic Sans MS"/>
              <a:buNone/>
            </a:pPr>
            <a:r>
              <a:rPr lang="en-GB" sz="1600" b="0" i="0" u="none" strike="noStrike" cap="none">
                <a:solidFill>
                  <a:schemeClr val="dk1"/>
                </a:solidFill>
                <a:latin typeface="Comic Sans MS"/>
                <a:ea typeface="Comic Sans MS"/>
                <a:cs typeface="Comic Sans MS"/>
                <a:sym typeface="Comic Sans MS"/>
              </a:rPr>
              <a:t>Learning Support Class</a:t>
            </a:r>
            <a:r>
              <a:rPr lang="en-GB" sz="1600">
                <a:solidFill>
                  <a:schemeClr val="dk1"/>
                </a:solidFill>
                <a:latin typeface="Comic Sans MS"/>
                <a:ea typeface="Comic Sans MS"/>
                <a:cs typeface="Comic Sans MS"/>
                <a:sym typeface="Comic Sans MS"/>
              </a:rPr>
              <a:t> KS2: Mrs Hayley Bennett</a:t>
            </a:r>
            <a:endParaRPr sz="1600">
              <a:solidFill>
                <a:schemeClr val="dk1"/>
              </a:solidFill>
              <a:latin typeface="Comic Sans MS"/>
              <a:ea typeface="Comic Sans MS"/>
              <a:cs typeface="Comic Sans MS"/>
              <a:sym typeface="Comic Sans MS"/>
            </a:endParaRPr>
          </a:p>
          <a:p>
            <a:pPr marL="0" marR="0" lvl="0" indent="0" algn="l" rtl="0">
              <a:lnSpc>
                <a:spcPct val="100000"/>
              </a:lnSpc>
              <a:spcBef>
                <a:spcPts val="800"/>
              </a:spcBef>
              <a:spcAft>
                <a:spcPts val="0"/>
              </a:spcAft>
              <a:buClr>
                <a:schemeClr val="dk1"/>
              </a:buClr>
              <a:buSzPts val="1600"/>
              <a:buFont typeface="Comic Sans MS"/>
              <a:buNone/>
            </a:pPr>
            <a:r>
              <a:rPr lang="en-GB" sz="1600" b="0" i="0" u="none" strike="noStrike" cap="none">
                <a:solidFill>
                  <a:schemeClr val="dk1"/>
                </a:solidFill>
                <a:latin typeface="Comic Sans MS"/>
                <a:ea typeface="Comic Sans MS"/>
                <a:cs typeface="Comic Sans MS"/>
                <a:sym typeface="Comic Sans MS"/>
              </a:rPr>
              <a:t>Learning Support Class F</a:t>
            </a:r>
            <a:r>
              <a:rPr lang="en-GB" sz="1600">
                <a:solidFill>
                  <a:schemeClr val="dk1"/>
                </a:solidFill>
                <a:latin typeface="Comic Sans MS"/>
                <a:ea typeface="Comic Sans MS"/>
                <a:cs typeface="Comic Sans MS"/>
                <a:sym typeface="Comic Sans MS"/>
              </a:rPr>
              <a:t>P: </a:t>
            </a:r>
            <a:r>
              <a:rPr lang="en-GB" sz="1600" b="0" i="0" u="none" strike="noStrike" cap="none">
                <a:solidFill>
                  <a:schemeClr val="dk1"/>
                </a:solidFill>
                <a:latin typeface="Comic Sans MS"/>
                <a:ea typeface="Comic Sans MS"/>
                <a:cs typeface="Comic Sans MS"/>
                <a:sym typeface="Comic Sans MS"/>
              </a:rPr>
              <a:t>Mrs E</a:t>
            </a:r>
            <a:r>
              <a:rPr lang="en-GB" sz="1600">
                <a:solidFill>
                  <a:schemeClr val="dk1"/>
                </a:solidFill>
                <a:latin typeface="Comic Sans MS"/>
                <a:ea typeface="Comic Sans MS"/>
                <a:cs typeface="Comic Sans MS"/>
                <a:sym typeface="Comic Sans MS"/>
              </a:rPr>
              <a:t>lizabeth Miller</a:t>
            </a:r>
            <a:endParaRPr sz="16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800"/>
              </a:spcBef>
              <a:spcAft>
                <a:spcPts val="0"/>
              </a:spcAft>
              <a:buClr>
                <a:schemeClr val="dk1"/>
              </a:buClr>
              <a:buSzPts val="1600"/>
              <a:buFont typeface="Comic Sans MS"/>
              <a:buNone/>
            </a:pPr>
            <a:r>
              <a:rPr lang="en-GB" sz="1600">
                <a:solidFill>
                  <a:schemeClr val="dk1"/>
                </a:solidFill>
                <a:latin typeface="Comic Sans MS"/>
                <a:ea typeface="Comic Sans MS"/>
                <a:cs typeface="Comic Sans MS"/>
                <a:sym typeface="Comic Sans MS"/>
              </a:rPr>
              <a:t>AL</a:t>
            </a:r>
            <a:r>
              <a:rPr lang="en-GB" sz="1600" b="0" i="0" u="none" strike="noStrike" cap="none">
                <a:solidFill>
                  <a:schemeClr val="dk1"/>
                </a:solidFill>
                <a:latin typeface="Comic Sans MS"/>
                <a:ea typeface="Comic Sans MS"/>
                <a:cs typeface="Comic Sans MS"/>
                <a:sym typeface="Comic Sans MS"/>
              </a:rPr>
              <a:t>NCO: Mrs Tracey Havard. </a:t>
            </a:r>
            <a:endParaRPr sz="1600" b="0" i="0" u="none" strike="noStrike" cap="none">
              <a:solidFill>
                <a:schemeClr val="dk1"/>
              </a:solidFill>
              <a:latin typeface="Arial"/>
              <a:ea typeface="Arial"/>
              <a:cs typeface="Arial"/>
              <a:sym typeface="Arial"/>
            </a:endParaRPr>
          </a:p>
        </p:txBody>
      </p:sp>
      <p:sp>
        <p:nvSpPr>
          <p:cNvPr id="342" name="Google Shape;34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25"/>
          <p:cNvSpPr/>
          <p:nvPr/>
        </p:nvSpPr>
        <p:spPr>
          <a:xfrm>
            <a:off x="3723572" y="8466"/>
            <a:ext cx="5976664"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u="sng">
                <a:solidFill>
                  <a:schemeClr val="dk1"/>
                </a:solidFill>
                <a:latin typeface="Comic Sans MS"/>
                <a:ea typeface="Comic Sans MS"/>
                <a:cs typeface="Comic Sans MS"/>
                <a:sym typeface="Comic Sans MS"/>
              </a:rPr>
              <a:t>Golwg Y Cwm Staff  </a:t>
            </a:r>
            <a:endParaRPr sz="3200" u="sng">
              <a:solidFill>
                <a:schemeClr val="dk1"/>
              </a:solidFill>
              <a:latin typeface="Comic Sans MS"/>
              <a:ea typeface="Comic Sans MS"/>
              <a:cs typeface="Comic Sans MS"/>
              <a:sym typeface="Comic Sans MS"/>
            </a:endParaRPr>
          </a:p>
        </p:txBody>
      </p:sp>
      <p:sp>
        <p:nvSpPr>
          <p:cNvPr id="348" name="Google Shape;348;p25"/>
          <p:cNvSpPr txBox="1"/>
          <p:nvPr/>
        </p:nvSpPr>
        <p:spPr>
          <a:xfrm>
            <a:off x="6816075" y="605575"/>
            <a:ext cx="2520300" cy="53553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100"/>
              <a:buFont typeface="Comic Sans MS"/>
              <a:buNone/>
            </a:pPr>
            <a:r>
              <a:rPr lang="en-GB" sz="1100" b="0" i="0" u="none" strike="noStrike" cap="none">
                <a:solidFill>
                  <a:schemeClr val="dk1"/>
                </a:solidFill>
                <a:latin typeface="Comic Sans MS"/>
                <a:ea typeface="Comic Sans MS"/>
                <a:cs typeface="Comic Sans MS"/>
                <a:sym typeface="Comic Sans MS"/>
              </a:rPr>
              <a:t> </a:t>
            </a:r>
            <a:r>
              <a:rPr lang="en-GB" sz="1200" b="0" i="0" u="sng" strike="noStrike" cap="none">
                <a:solidFill>
                  <a:schemeClr val="dk1"/>
                </a:solidFill>
                <a:latin typeface="Comic Sans MS"/>
                <a:ea typeface="Comic Sans MS"/>
                <a:cs typeface="Comic Sans MS"/>
                <a:sym typeface="Comic Sans MS"/>
              </a:rPr>
              <a:t>Support staff</a:t>
            </a:r>
            <a:endParaRPr sz="1200" b="0" i="0" u="none" strike="noStrike" cap="none">
              <a:solidFill>
                <a:schemeClr val="dk1"/>
              </a:solidFill>
              <a:latin typeface="Comic Sans MS"/>
              <a:ea typeface="Comic Sans MS"/>
              <a:cs typeface="Comic Sans MS"/>
              <a:sym typeface="Comic Sans MS"/>
            </a:endParaRPr>
          </a:p>
          <a:p>
            <a:pPr marL="0" marR="0" lvl="0" indent="0" algn="just" rtl="0">
              <a:lnSpc>
                <a:spcPct val="100000"/>
              </a:lnSpc>
              <a:spcBef>
                <a:spcPts val="800"/>
              </a:spcBef>
              <a:spcAft>
                <a:spcPts val="0"/>
              </a:spcAft>
              <a:buClr>
                <a:schemeClr val="dk1"/>
              </a:buClr>
              <a:buSzPts val="1200"/>
              <a:buFont typeface="Comic Sans MS"/>
              <a:buNone/>
            </a:pPr>
            <a:r>
              <a:rPr lang="en-GB" sz="1200" b="0" i="0" u="sng" strike="noStrike" cap="none">
                <a:solidFill>
                  <a:schemeClr val="dk1"/>
                </a:solidFill>
                <a:latin typeface="Comic Sans MS"/>
                <a:ea typeface="Comic Sans MS"/>
                <a:cs typeface="Comic Sans MS"/>
                <a:sym typeface="Comic Sans MS"/>
              </a:rPr>
              <a:t>Foundation Phase</a:t>
            </a:r>
            <a:endParaRPr/>
          </a:p>
          <a:p>
            <a:pPr marL="0" marR="0" lvl="0" indent="0" algn="just" rtl="0">
              <a:lnSpc>
                <a:spcPct val="100000"/>
              </a:lnSpc>
              <a:spcBef>
                <a:spcPts val="80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Mrs Hayley Bateman</a:t>
            </a:r>
            <a:endParaRPr/>
          </a:p>
          <a:p>
            <a:pPr marL="0" marR="0" lvl="0" indent="0" algn="just" rtl="0">
              <a:lnSpc>
                <a:spcPct val="100000"/>
              </a:lnSpc>
              <a:spcBef>
                <a:spcPts val="80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Mrs Lucy Phillips</a:t>
            </a:r>
            <a:endParaRPr/>
          </a:p>
          <a:p>
            <a:pPr marL="0" marR="0" lvl="0" indent="0" algn="just" rtl="0">
              <a:lnSpc>
                <a:spcPct val="100000"/>
              </a:lnSpc>
              <a:spcBef>
                <a:spcPts val="80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Miss Vicky Leahy</a:t>
            </a:r>
            <a:endParaRPr/>
          </a:p>
          <a:p>
            <a:pPr marL="0" marR="0" lvl="0" indent="0" algn="just" rtl="0">
              <a:lnSpc>
                <a:spcPct val="100000"/>
              </a:lnSpc>
              <a:spcBef>
                <a:spcPts val="80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Miss Emma Phillips</a:t>
            </a:r>
            <a:endParaRPr/>
          </a:p>
          <a:p>
            <a:pPr marL="0" marR="0" lvl="0" indent="0" algn="just" rtl="0">
              <a:lnSpc>
                <a:spcPct val="100000"/>
              </a:lnSpc>
              <a:spcBef>
                <a:spcPts val="800"/>
              </a:spcBef>
              <a:spcAft>
                <a:spcPts val="0"/>
              </a:spcAft>
              <a:buClr>
                <a:schemeClr val="dk1"/>
              </a:buClr>
              <a:buSzPts val="1400"/>
              <a:buFont typeface="Comic Sans MS"/>
              <a:buNone/>
            </a:pPr>
            <a:r>
              <a:rPr lang="en-GB" sz="1400" b="0" i="0" u="sng" strike="noStrike" cap="none">
                <a:solidFill>
                  <a:schemeClr val="dk1"/>
                </a:solidFill>
                <a:latin typeface="Comic Sans MS"/>
                <a:ea typeface="Comic Sans MS"/>
                <a:cs typeface="Comic Sans MS"/>
                <a:sym typeface="Comic Sans MS"/>
              </a:rPr>
              <a:t>ALN</a:t>
            </a:r>
            <a:endParaRPr/>
          </a:p>
          <a:p>
            <a:pPr marL="0" marR="0" lvl="0" indent="0" algn="just" rtl="0">
              <a:lnSpc>
                <a:spcPct val="100000"/>
              </a:lnSpc>
              <a:spcBef>
                <a:spcPts val="80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Mrs Sarah Carter</a:t>
            </a:r>
            <a:endParaRPr/>
          </a:p>
          <a:p>
            <a:pPr marL="0" marR="0" lvl="0" indent="0" algn="just" rtl="0">
              <a:lnSpc>
                <a:spcPct val="100000"/>
              </a:lnSpc>
              <a:spcBef>
                <a:spcPts val="80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Mrs Sharon Howells</a:t>
            </a:r>
            <a:endParaRPr/>
          </a:p>
          <a:p>
            <a:pPr marL="0" marR="0" lvl="0" indent="0" algn="just" rtl="0">
              <a:lnSpc>
                <a:spcPct val="100000"/>
              </a:lnSpc>
              <a:spcBef>
                <a:spcPts val="80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Miss Sam Leahy</a:t>
            </a:r>
            <a:endParaRPr sz="1800">
              <a:solidFill>
                <a:schemeClr val="dk1"/>
              </a:solidFill>
              <a:latin typeface="Arial"/>
              <a:ea typeface="Arial"/>
              <a:cs typeface="Arial"/>
              <a:sym typeface="Arial"/>
            </a:endParaRPr>
          </a:p>
          <a:p>
            <a:pPr marL="0" marR="0" lvl="0" indent="0" algn="just" rtl="0">
              <a:lnSpc>
                <a:spcPct val="100000"/>
              </a:lnSpc>
              <a:spcBef>
                <a:spcPts val="80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Mrs Jayne Lewis</a:t>
            </a:r>
            <a:endParaRPr/>
          </a:p>
          <a:p>
            <a:pPr marL="0" marR="0" lvl="0" indent="0" algn="just" rtl="0">
              <a:lnSpc>
                <a:spcPct val="100000"/>
              </a:lnSpc>
              <a:spcBef>
                <a:spcPts val="800"/>
              </a:spcBef>
              <a:spcAft>
                <a:spcPts val="0"/>
              </a:spcAft>
              <a:buClr>
                <a:schemeClr val="dk1"/>
              </a:buClr>
              <a:buSzPts val="1400"/>
              <a:buFont typeface="Arial"/>
              <a:buNone/>
            </a:pPr>
            <a:r>
              <a:rPr lang="en-GB" sz="1400">
                <a:solidFill>
                  <a:schemeClr val="dk1"/>
                </a:solidFill>
                <a:latin typeface="Arial"/>
                <a:ea typeface="Arial"/>
                <a:cs typeface="Arial"/>
                <a:sym typeface="Arial"/>
              </a:rPr>
              <a:t>Mrs Emma Phillips</a:t>
            </a:r>
            <a:endParaRPr/>
          </a:p>
          <a:p>
            <a:pPr marL="0" marR="0" lvl="0" indent="0" algn="just" rtl="0">
              <a:lnSpc>
                <a:spcPct val="100000"/>
              </a:lnSpc>
              <a:spcBef>
                <a:spcPts val="800"/>
              </a:spcBef>
              <a:spcAft>
                <a:spcPts val="0"/>
              </a:spcAft>
              <a:buClr>
                <a:schemeClr val="dk1"/>
              </a:buClr>
              <a:buSzPts val="1400"/>
              <a:buFont typeface="Arial"/>
              <a:buNone/>
            </a:pPr>
            <a:r>
              <a:rPr lang="en-GB" sz="1400" b="0" i="0" u="none" strike="noStrike" cap="none">
                <a:solidFill>
                  <a:schemeClr val="dk1"/>
                </a:solidFill>
                <a:latin typeface="Arial"/>
                <a:ea typeface="Arial"/>
                <a:cs typeface="Arial"/>
                <a:sym typeface="Arial"/>
              </a:rPr>
              <a:t>Mr Cian Gwillim</a:t>
            </a: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800"/>
              </a:spcBef>
              <a:spcAft>
                <a:spcPts val="0"/>
              </a:spcAft>
              <a:buClr>
                <a:schemeClr val="dk1"/>
              </a:buClr>
              <a:buSzPts val="1400"/>
              <a:buFont typeface="Arial"/>
              <a:buNone/>
            </a:pPr>
            <a:r>
              <a:rPr lang="en-GB">
                <a:solidFill>
                  <a:schemeClr val="dk1"/>
                </a:solidFill>
              </a:rPr>
              <a:t>Mrs Dathyl Hopkins </a:t>
            </a:r>
            <a:endParaRPr>
              <a:solidFill>
                <a:schemeClr val="dk1"/>
              </a:solidFill>
            </a:endParaRPr>
          </a:p>
          <a:p>
            <a:pPr marL="0" marR="0" lvl="0" indent="0" algn="just" rtl="0">
              <a:lnSpc>
                <a:spcPct val="100000"/>
              </a:lnSpc>
              <a:spcBef>
                <a:spcPts val="800"/>
              </a:spcBef>
              <a:spcAft>
                <a:spcPts val="0"/>
              </a:spcAft>
              <a:buClr>
                <a:schemeClr val="dk1"/>
              </a:buClr>
              <a:buSzPts val="1400"/>
              <a:buFont typeface="Arial"/>
              <a:buNone/>
            </a:pPr>
            <a:r>
              <a:rPr lang="en-GB">
                <a:solidFill>
                  <a:schemeClr val="dk1"/>
                </a:solidFill>
              </a:rPr>
              <a:t>Mrs Sharon Bufton </a:t>
            </a:r>
            <a:endParaRPr>
              <a:solidFill>
                <a:schemeClr val="dk1"/>
              </a:solidFill>
            </a:endParaRPr>
          </a:p>
          <a:p>
            <a:pPr marL="0" marR="0" lvl="0" indent="0" algn="just" rtl="0">
              <a:lnSpc>
                <a:spcPct val="100000"/>
              </a:lnSpc>
              <a:spcBef>
                <a:spcPts val="800"/>
              </a:spcBef>
              <a:spcAft>
                <a:spcPts val="0"/>
              </a:spcAft>
              <a:buClr>
                <a:schemeClr val="dk1"/>
              </a:buClr>
              <a:buSzPts val="1400"/>
              <a:buFont typeface="Arial"/>
              <a:buNone/>
            </a:pPr>
            <a:r>
              <a:rPr lang="en-GB">
                <a:solidFill>
                  <a:schemeClr val="dk1"/>
                </a:solidFill>
              </a:rPr>
              <a:t>Mrs Amy Rees</a:t>
            </a:r>
            <a:endParaRPr>
              <a:solidFill>
                <a:schemeClr val="dk1"/>
              </a:solidFill>
            </a:endParaRPr>
          </a:p>
          <a:p>
            <a:pPr marL="0" marR="0" lvl="0" indent="0" algn="just" rtl="0">
              <a:lnSpc>
                <a:spcPct val="100000"/>
              </a:lnSpc>
              <a:spcBef>
                <a:spcPts val="800"/>
              </a:spcBef>
              <a:spcAft>
                <a:spcPts val="0"/>
              </a:spcAft>
              <a:buClr>
                <a:schemeClr val="dk1"/>
              </a:buClr>
              <a:buSzPts val="1400"/>
              <a:buFont typeface="Arial"/>
              <a:buNone/>
            </a:pPr>
            <a:endParaRPr>
              <a:solidFill>
                <a:schemeClr val="dk1"/>
              </a:solidFill>
            </a:endParaRPr>
          </a:p>
          <a:p>
            <a:pPr marL="0" marR="0" lvl="0" indent="0" algn="just" rtl="0">
              <a:lnSpc>
                <a:spcPct val="100000"/>
              </a:lnSpc>
              <a:spcBef>
                <a:spcPts val="800"/>
              </a:spcBef>
              <a:spcAft>
                <a:spcPts val="0"/>
              </a:spcAft>
              <a:buClr>
                <a:schemeClr val="dk1"/>
              </a:buClr>
              <a:buSzPts val="1400"/>
              <a:buFont typeface="Arial"/>
              <a:buNone/>
            </a:pPr>
            <a:endParaRPr>
              <a:solidFill>
                <a:schemeClr val="dk1"/>
              </a:solidFill>
            </a:endParaRPr>
          </a:p>
        </p:txBody>
      </p:sp>
      <p:sp>
        <p:nvSpPr>
          <p:cNvPr id="349" name="Google Shape;349;p25"/>
          <p:cNvSpPr txBox="1"/>
          <p:nvPr/>
        </p:nvSpPr>
        <p:spPr>
          <a:xfrm>
            <a:off x="2207568" y="4711358"/>
            <a:ext cx="4112127" cy="1453945"/>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Comic Sans MS"/>
              <a:buNone/>
            </a:pPr>
            <a:r>
              <a:rPr lang="en-GB" sz="1100" b="0" i="0" u="sng" strike="noStrike" cap="none">
                <a:solidFill>
                  <a:schemeClr val="dk1"/>
                </a:solidFill>
                <a:latin typeface="Comic Sans MS"/>
                <a:ea typeface="Comic Sans MS"/>
                <a:cs typeface="Comic Sans MS"/>
                <a:sym typeface="Comic Sans MS"/>
              </a:rPr>
              <a:t>SEN CENTRES</a:t>
            </a:r>
            <a:endParaRPr/>
          </a:p>
          <a:p>
            <a:pPr marL="0" marR="0" lvl="0" indent="0" algn="ctr" rtl="0">
              <a:lnSpc>
                <a:spcPct val="100000"/>
              </a:lnSpc>
              <a:spcBef>
                <a:spcPts val="800"/>
              </a:spcBef>
              <a:spcAft>
                <a:spcPts val="0"/>
              </a:spcAft>
              <a:buClr>
                <a:schemeClr val="dk1"/>
              </a:buClr>
              <a:buSzPts val="1100"/>
              <a:buFont typeface="Comic Sans MS"/>
              <a:buNone/>
            </a:pPr>
            <a:r>
              <a:rPr lang="en-GB" sz="1100" b="0" i="0" u="sng" strike="noStrike" cap="none">
                <a:solidFill>
                  <a:schemeClr val="dk1"/>
                </a:solidFill>
                <a:latin typeface="Comic Sans MS"/>
                <a:ea typeface="Comic Sans MS"/>
                <a:cs typeface="Comic Sans MS"/>
                <a:sym typeface="Comic Sans MS"/>
              </a:rPr>
              <a:t>SUPPORT STAFF</a:t>
            </a:r>
            <a:endParaRPr/>
          </a:p>
          <a:p>
            <a:pPr marL="0" marR="0" lvl="0" indent="0" algn="l" rtl="0">
              <a:spcBef>
                <a:spcPts val="800"/>
              </a:spcBef>
              <a:spcAft>
                <a:spcPts val="0"/>
              </a:spcAft>
              <a:buNone/>
            </a:pPr>
            <a:r>
              <a:rPr lang="en-GB" sz="1200">
                <a:solidFill>
                  <a:schemeClr val="dk1"/>
                </a:solidFill>
                <a:latin typeface="Comic Sans MS"/>
                <a:ea typeface="Comic Sans MS"/>
                <a:cs typeface="Comic Sans MS"/>
                <a:sym typeface="Comic Sans MS"/>
              </a:rPr>
              <a:t>Miss Katie Williams        Miss Sharon Whitney</a:t>
            </a:r>
            <a:endParaRPr/>
          </a:p>
          <a:p>
            <a:pPr marL="0" marR="0" lvl="0" indent="0" algn="l" rtl="0">
              <a:spcBef>
                <a:spcPts val="800"/>
              </a:spcBef>
              <a:spcAft>
                <a:spcPts val="0"/>
              </a:spcAft>
              <a:buNone/>
            </a:pPr>
            <a:r>
              <a:rPr lang="en-GB" sz="1200" b="0" i="0" u="none" strike="noStrike" cap="none">
                <a:solidFill>
                  <a:schemeClr val="dk1"/>
                </a:solidFill>
                <a:latin typeface="Comic Sans MS"/>
                <a:ea typeface="Comic Sans MS"/>
                <a:cs typeface="Comic Sans MS"/>
                <a:sym typeface="Comic Sans MS"/>
              </a:rPr>
              <a:t>Miss Rebecca Lewis</a:t>
            </a:r>
            <a:r>
              <a:rPr lang="en-GB"/>
              <a:t>        </a:t>
            </a:r>
            <a:r>
              <a:rPr lang="en-GB" sz="1200">
                <a:solidFill>
                  <a:schemeClr val="dk1"/>
                </a:solidFill>
                <a:latin typeface="Comic Sans MS"/>
                <a:ea typeface="Comic Sans MS"/>
                <a:cs typeface="Comic Sans MS"/>
                <a:sym typeface="Comic Sans MS"/>
              </a:rPr>
              <a:t>Mrs Glenda Dell</a:t>
            </a:r>
            <a:endParaRPr sz="1100" b="0" i="0" u="none"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80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350" name="Google Shape;350;p25"/>
          <p:cNvSpPr txBox="1"/>
          <p:nvPr/>
        </p:nvSpPr>
        <p:spPr>
          <a:xfrm>
            <a:off x="9552384" y="764704"/>
            <a:ext cx="2376264" cy="936104"/>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Times New Roman"/>
              <a:buNone/>
            </a:pPr>
            <a:r>
              <a:rPr lang="en-GB" sz="1400" b="0" i="0" u="sng" strike="noStrike" cap="none">
                <a:solidFill>
                  <a:schemeClr val="dk1"/>
                </a:solidFill>
                <a:latin typeface="Times New Roman"/>
                <a:ea typeface="Times New Roman"/>
                <a:cs typeface="Times New Roman"/>
                <a:sym typeface="Times New Roman"/>
              </a:rPr>
              <a:t>Peripatetic Teachers.</a:t>
            </a:r>
            <a:endParaRPr/>
          </a:p>
          <a:p>
            <a:pPr marL="0" marR="0" lvl="0" indent="0" algn="ctr" rtl="0">
              <a:lnSpc>
                <a:spcPct val="100000"/>
              </a:lnSpc>
              <a:spcBef>
                <a:spcPts val="0"/>
              </a:spcBef>
              <a:spcAft>
                <a:spcPts val="0"/>
              </a:spcAft>
              <a:buClr>
                <a:schemeClr val="dk1"/>
              </a:buClr>
              <a:buSzPts val="1400"/>
              <a:buFont typeface="Calibri"/>
              <a:buNone/>
            </a:pPr>
            <a:endParaRPr sz="1400" b="0" i="0" u="sng"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200"/>
              <a:buFont typeface="Comic Sans MS"/>
              <a:buNone/>
            </a:pPr>
            <a:r>
              <a:rPr lang="en-GB" sz="1200" b="0" i="0" u="none" strike="noStrike" cap="none">
                <a:solidFill>
                  <a:schemeClr val="dk1"/>
                </a:solidFill>
                <a:latin typeface="Comic Sans MS"/>
                <a:ea typeface="Comic Sans MS"/>
                <a:cs typeface="Comic Sans MS"/>
                <a:sym typeface="Comic Sans MS"/>
              </a:rPr>
              <a:t>Percussion: Mr. </a:t>
            </a:r>
            <a:r>
              <a:rPr lang="en-GB" sz="1200">
                <a:solidFill>
                  <a:schemeClr val="dk1"/>
                </a:solidFill>
                <a:latin typeface="Comic Sans MS"/>
                <a:ea typeface="Comic Sans MS"/>
                <a:cs typeface="Comic Sans MS"/>
                <a:sym typeface="Comic Sans MS"/>
              </a:rPr>
              <a:t>Ray Dizon </a:t>
            </a:r>
            <a:endParaRPr sz="1800" b="0" i="0" u="none" strike="noStrike" cap="none">
              <a:solidFill>
                <a:schemeClr val="dk1"/>
              </a:solidFill>
              <a:latin typeface="Arial"/>
              <a:ea typeface="Arial"/>
              <a:cs typeface="Arial"/>
              <a:sym typeface="Arial"/>
            </a:endParaRPr>
          </a:p>
        </p:txBody>
      </p:sp>
      <p:sp>
        <p:nvSpPr>
          <p:cNvPr id="351" name="Google Shape;351;p25"/>
          <p:cNvSpPr txBox="1"/>
          <p:nvPr/>
        </p:nvSpPr>
        <p:spPr>
          <a:xfrm>
            <a:off x="9979047" y="1988840"/>
            <a:ext cx="1661569" cy="1728191"/>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Comic Sans MS"/>
              <a:buNone/>
            </a:pPr>
            <a:r>
              <a:rPr lang="en-GB" sz="1200" b="1" i="0" u="sng" strike="noStrike" cap="none">
                <a:solidFill>
                  <a:schemeClr val="dk1"/>
                </a:solidFill>
                <a:latin typeface="Comic Sans MS"/>
                <a:ea typeface="Comic Sans MS"/>
                <a:cs typeface="Comic Sans MS"/>
                <a:sym typeface="Comic Sans MS"/>
              </a:rPr>
              <a:t>Community – </a:t>
            </a:r>
            <a:endParaRPr/>
          </a:p>
          <a:p>
            <a:pPr marL="0" marR="0" lvl="0" indent="0" algn="ctr" rtl="0">
              <a:lnSpc>
                <a:spcPct val="100000"/>
              </a:lnSpc>
              <a:spcBef>
                <a:spcPts val="800"/>
              </a:spcBef>
              <a:spcAft>
                <a:spcPts val="0"/>
              </a:spcAft>
              <a:buClr>
                <a:schemeClr val="dk1"/>
              </a:buClr>
              <a:buSzPts val="1200"/>
              <a:buFont typeface="Comic Sans MS"/>
              <a:buNone/>
            </a:pPr>
            <a:r>
              <a:rPr lang="en-GB" sz="1200" b="1" u="sng">
                <a:solidFill>
                  <a:schemeClr val="dk1"/>
                </a:solidFill>
                <a:latin typeface="Comic Sans MS"/>
                <a:ea typeface="Comic Sans MS"/>
                <a:cs typeface="Comic Sans MS"/>
                <a:sym typeface="Comic Sans MS"/>
              </a:rPr>
              <a:t>Family liaison Officer</a:t>
            </a:r>
            <a:endParaRPr sz="1200" b="1" i="0" u="sng" strike="noStrike" cap="none">
              <a:solidFill>
                <a:schemeClr val="dk1"/>
              </a:solidFill>
              <a:latin typeface="Comic Sans MS"/>
              <a:ea typeface="Comic Sans MS"/>
              <a:cs typeface="Comic Sans MS"/>
              <a:sym typeface="Comic Sans MS"/>
            </a:endParaRPr>
          </a:p>
          <a:p>
            <a:pPr marL="0" marR="0" lvl="0" indent="0" algn="ctr" rtl="0">
              <a:lnSpc>
                <a:spcPct val="100000"/>
              </a:lnSpc>
              <a:spcBef>
                <a:spcPts val="800"/>
              </a:spcBef>
              <a:spcAft>
                <a:spcPts val="0"/>
              </a:spcAft>
              <a:buClr>
                <a:schemeClr val="dk1"/>
              </a:buClr>
              <a:buSzPts val="1200"/>
              <a:buFont typeface="Comic Sans MS"/>
              <a:buNone/>
            </a:pPr>
            <a:r>
              <a:rPr lang="en-GB" sz="1200" b="1" u="sng">
                <a:solidFill>
                  <a:schemeClr val="dk1"/>
                </a:solidFill>
                <a:latin typeface="Comic Sans MS"/>
                <a:ea typeface="Comic Sans MS"/>
                <a:cs typeface="Comic Sans MS"/>
                <a:sym typeface="Comic Sans MS"/>
              </a:rPr>
              <a:t>Miss Amber Charalambou</a:t>
            </a:r>
            <a:endParaRPr sz="1200" b="1" i="0" u="sng" strike="noStrike" cap="none">
              <a:solidFill>
                <a:schemeClr val="dk1"/>
              </a:solidFill>
              <a:latin typeface="Comic Sans MS"/>
              <a:ea typeface="Comic Sans MS"/>
              <a:cs typeface="Comic Sans MS"/>
              <a:sym typeface="Comic Sans MS"/>
            </a:endParaRPr>
          </a:p>
        </p:txBody>
      </p:sp>
      <p:sp>
        <p:nvSpPr>
          <p:cNvPr id="352" name="Google Shape;352;p25"/>
          <p:cNvSpPr/>
          <p:nvPr/>
        </p:nvSpPr>
        <p:spPr>
          <a:xfrm>
            <a:off x="393233" y="605586"/>
            <a:ext cx="6214494" cy="3877985"/>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u="sng">
                <a:solidFill>
                  <a:schemeClr val="dk1"/>
                </a:solidFill>
                <a:latin typeface="Comic Sans MS"/>
                <a:ea typeface="Comic Sans MS"/>
                <a:cs typeface="Comic Sans MS"/>
                <a:sym typeface="Comic Sans MS"/>
              </a:rPr>
              <a:t>Non-Teaching Staff.</a:t>
            </a:r>
            <a:r>
              <a:rPr lang="en-GB" sz="1400">
                <a:solidFill>
                  <a:schemeClr val="dk1"/>
                </a:solidFill>
                <a:latin typeface="Comic Sans MS"/>
                <a:ea typeface="Comic Sans MS"/>
                <a:cs typeface="Comic Sans MS"/>
                <a:sym typeface="Comic Sans MS"/>
              </a:rPr>
              <a:t> </a:t>
            </a:r>
            <a:endParaRPr sz="1400">
              <a:solidFill>
                <a:schemeClr val="dk1"/>
              </a:solidFill>
              <a:latin typeface="Corsiva"/>
              <a:ea typeface="Corsiva"/>
              <a:cs typeface="Corsiva"/>
              <a:sym typeface="Corsiva"/>
            </a:endParaRPr>
          </a:p>
          <a:p>
            <a:pPr marL="0" marR="0" lvl="0" indent="0" algn="l" rtl="0">
              <a:spcBef>
                <a:spcPts val="0"/>
              </a:spcBef>
              <a:spcAft>
                <a:spcPts val="0"/>
              </a:spcAft>
              <a:buNone/>
            </a:pPr>
            <a:r>
              <a:rPr lang="en-GB" sz="1400" b="1">
                <a:solidFill>
                  <a:schemeClr val="dk1"/>
                </a:solidFill>
                <a:latin typeface="Comic Sans MS"/>
                <a:ea typeface="Comic Sans MS"/>
                <a:cs typeface="Comic Sans MS"/>
                <a:sym typeface="Comic Sans MS"/>
              </a:rPr>
              <a:t>School Administrator</a:t>
            </a:r>
            <a:r>
              <a:rPr lang="en-GB" sz="1400">
                <a:solidFill>
                  <a:schemeClr val="dk1"/>
                </a:solidFill>
                <a:latin typeface="Comic Sans MS"/>
                <a:ea typeface="Comic Sans MS"/>
                <a:cs typeface="Comic Sans MS"/>
                <a:sym typeface="Comic Sans MS"/>
              </a:rPr>
              <a:t>: Mrs Dawn Ace, Mrs Natalie Ace</a:t>
            </a:r>
            <a:endParaRPr sz="1400">
              <a:solidFill>
                <a:schemeClr val="dk1"/>
              </a:solidFill>
              <a:latin typeface="Corsiva"/>
              <a:ea typeface="Corsiva"/>
              <a:cs typeface="Corsiva"/>
              <a:sym typeface="Corsiva"/>
            </a:endParaRPr>
          </a:p>
          <a:p>
            <a:pPr marL="0" marR="0" lvl="0" indent="0" algn="l" rtl="0">
              <a:spcBef>
                <a:spcPts val="0"/>
              </a:spcBef>
              <a:spcAft>
                <a:spcPts val="0"/>
              </a:spcAft>
              <a:buNone/>
            </a:pPr>
            <a:r>
              <a:rPr lang="en-GB" sz="1400" b="1">
                <a:solidFill>
                  <a:schemeClr val="dk1"/>
                </a:solidFill>
                <a:latin typeface="Comic Sans MS"/>
                <a:ea typeface="Comic Sans MS"/>
                <a:cs typeface="Comic Sans MS"/>
                <a:sym typeface="Comic Sans MS"/>
              </a:rPr>
              <a:t>Caretaker</a:t>
            </a:r>
            <a:r>
              <a:rPr lang="en-GB" sz="1400">
                <a:solidFill>
                  <a:schemeClr val="dk1"/>
                </a:solidFill>
                <a:latin typeface="Comic Sans MS"/>
                <a:ea typeface="Comic Sans MS"/>
                <a:cs typeface="Comic Sans MS"/>
                <a:sym typeface="Comic Sans MS"/>
              </a:rPr>
              <a:t> – Mr Rhys Harris</a:t>
            </a:r>
            <a:endParaRPr/>
          </a:p>
          <a:p>
            <a:pPr marL="0" marR="0" lvl="0" indent="0" algn="l" rtl="0">
              <a:spcBef>
                <a:spcPts val="0"/>
              </a:spcBef>
              <a:spcAft>
                <a:spcPts val="0"/>
              </a:spcAft>
              <a:buNone/>
            </a:pPr>
            <a:r>
              <a:rPr lang="en-GB" sz="1400" b="1">
                <a:solidFill>
                  <a:schemeClr val="dk1"/>
                </a:solidFill>
                <a:latin typeface="Comic Sans MS"/>
                <a:ea typeface="Comic Sans MS"/>
                <a:cs typeface="Comic Sans MS"/>
                <a:sym typeface="Comic Sans MS"/>
              </a:rPr>
              <a:t>Cleaners</a:t>
            </a:r>
            <a:r>
              <a:rPr lang="en-GB" sz="1400">
                <a:solidFill>
                  <a:schemeClr val="dk1"/>
                </a:solidFill>
                <a:latin typeface="Comic Sans MS"/>
                <a:ea typeface="Comic Sans MS"/>
                <a:cs typeface="Comic Sans MS"/>
                <a:sym typeface="Comic Sans MS"/>
              </a:rPr>
              <a:t> : Mrs Lisa Holland</a:t>
            </a:r>
            <a:endParaRPr sz="1400">
              <a:solidFill>
                <a:schemeClr val="dk1"/>
              </a:solidFill>
              <a:latin typeface="Corsiva"/>
              <a:ea typeface="Corsiva"/>
              <a:cs typeface="Corsiva"/>
              <a:sym typeface="Corsiva"/>
            </a:endParaRPr>
          </a:p>
          <a:p>
            <a:pPr marL="0" marR="0" lvl="0" indent="0" algn="l" rtl="0">
              <a:spcBef>
                <a:spcPts val="0"/>
              </a:spcBef>
              <a:spcAft>
                <a:spcPts val="0"/>
              </a:spcAft>
              <a:buNone/>
            </a:pPr>
            <a:r>
              <a:rPr lang="en-GB" sz="1400">
                <a:solidFill>
                  <a:schemeClr val="dk1"/>
                </a:solidFill>
                <a:latin typeface="Comic Sans MS"/>
                <a:ea typeface="Comic Sans MS"/>
                <a:cs typeface="Comic Sans MS"/>
                <a:sym typeface="Comic Sans MS"/>
              </a:rPr>
              <a:t>                Mrs Gillian Davies</a:t>
            </a:r>
            <a:endParaRPr/>
          </a:p>
          <a:p>
            <a:pPr marL="0" marR="0" lvl="0" indent="0" algn="l" rtl="0">
              <a:spcBef>
                <a:spcPts val="0"/>
              </a:spcBef>
              <a:spcAft>
                <a:spcPts val="0"/>
              </a:spcAft>
              <a:buNone/>
            </a:pPr>
            <a:r>
              <a:rPr lang="en-GB" sz="1400">
                <a:solidFill>
                  <a:schemeClr val="dk1"/>
                </a:solidFill>
                <a:latin typeface="Comic Sans MS"/>
                <a:ea typeface="Comic Sans MS"/>
                <a:cs typeface="Comic Sans MS"/>
                <a:sym typeface="Comic Sans MS"/>
              </a:rPr>
              <a:t>              </a:t>
            </a:r>
            <a:endParaRPr/>
          </a:p>
          <a:p>
            <a:pPr marL="0" marR="0" lvl="0" indent="0" algn="l" rtl="0">
              <a:spcBef>
                <a:spcPts val="0"/>
              </a:spcBef>
              <a:spcAft>
                <a:spcPts val="0"/>
              </a:spcAft>
              <a:buNone/>
            </a:pPr>
            <a:r>
              <a:rPr lang="en-GB" sz="1400" b="1">
                <a:solidFill>
                  <a:schemeClr val="dk1"/>
                </a:solidFill>
                <a:latin typeface="Comic Sans MS"/>
                <a:ea typeface="Comic Sans MS"/>
                <a:cs typeface="Comic Sans MS"/>
                <a:sym typeface="Comic Sans MS"/>
              </a:rPr>
              <a:t>Cook in Charge</a:t>
            </a:r>
            <a:r>
              <a:rPr lang="en-GB" sz="1400">
                <a:solidFill>
                  <a:schemeClr val="dk1"/>
                </a:solidFill>
                <a:latin typeface="Comic Sans MS"/>
                <a:ea typeface="Comic Sans MS"/>
                <a:cs typeface="Comic Sans MS"/>
                <a:sym typeface="Comic Sans MS"/>
              </a:rPr>
              <a:t>: Mrs Mandy Owen.</a:t>
            </a:r>
            <a:endParaRPr sz="1400">
              <a:solidFill>
                <a:schemeClr val="dk1"/>
              </a:solidFill>
              <a:latin typeface="Corsiva"/>
              <a:ea typeface="Corsiva"/>
              <a:cs typeface="Corsiva"/>
              <a:sym typeface="Corsiva"/>
            </a:endParaRPr>
          </a:p>
          <a:p>
            <a:pPr marL="0" marR="0" lvl="0" indent="0" algn="l" rtl="0">
              <a:spcBef>
                <a:spcPts val="0"/>
              </a:spcBef>
              <a:spcAft>
                <a:spcPts val="0"/>
              </a:spcAft>
              <a:buNone/>
            </a:pPr>
            <a:r>
              <a:rPr lang="en-GB" sz="1400" b="1">
                <a:solidFill>
                  <a:schemeClr val="dk1"/>
                </a:solidFill>
                <a:latin typeface="Comic Sans MS"/>
                <a:ea typeface="Comic Sans MS"/>
                <a:cs typeface="Comic Sans MS"/>
                <a:sym typeface="Comic Sans MS"/>
              </a:rPr>
              <a:t>Assistant Cook:</a:t>
            </a:r>
            <a:r>
              <a:rPr lang="en-GB" sz="1400">
                <a:solidFill>
                  <a:schemeClr val="dk1"/>
                </a:solidFill>
                <a:latin typeface="Comic Sans MS"/>
                <a:ea typeface="Comic Sans MS"/>
                <a:cs typeface="Comic Sans MS"/>
                <a:sym typeface="Comic Sans MS"/>
              </a:rPr>
              <a:t> Mrs Dawn Davies</a:t>
            </a:r>
            <a:endParaRPr/>
          </a:p>
          <a:p>
            <a:pPr marL="0" marR="0" lvl="0" indent="0" algn="l" rtl="0">
              <a:spcBef>
                <a:spcPts val="0"/>
              </a:spcBef>
              <a:spcAft>
                <a:spcPts val="0"/>
              </a:spcAft>
              <a:buNone/>
            </a:pPr>
            <a:r>
              <a:rPr lang="en-GB" sz="1400">
                <a:solidFill>
                  <a:schemeClr val="dk1"/>
                </a:solidFill>
                <a:latin typeface="Comic Sans MS"/>
                <a:ea typeface="Comic Sans MS"/>
                <a:cs typeface="Comic Sans MS"/>
                <a:sym typeface="Comic Sans MS"/>
              </a:rPr>
              <a:t>                          </a:t>
            </a:r>
            <a:endParaRPr sz="1400" b="1">
              <a:solidFill>
                <a:schemeClr val="dk1"/>
              </a:solidFill>
              <a:latin typeface="Corsiva"/>
              <a:ea typeface="Corsiva"/>
              <a:cs typeface="Corsiva"/>
              <a:sym typeface="Corsiva"/>
            </a:endParaRPr>
          </a:p>
          <a:p>
            <a:pPr marL="0" marR="0" lvl="0" indent="0" algn="l" rtl="0">
              <a:spcBef>
                <a:spcPts val="0"/>
              </a:spcBef>
              <a:spcAft>
                <a:spcPts val="0"/>
              </a:spcAft>
              <a:buNone/>
            </a:pPr>
            <a:r>
              <a:rPr lang="en-GB" sz="1400" b="1">
                <a:solidFill>
                  <a:schemeClr val="dk1"/>
                </a:solidFill>
                <a:latin typeface="Comic Sans MS"/>
                <a:ea typeface="Comic Sans MS"/>
                <a:cs typeface="Comic Sans MS"/>
                <a:sym typeface="Comic Sans MS"/>
              </a:rPr>
              <a:t>Mid-day Supervisors:	</a:t>
            </a:r>
            <a:r>
              <a:rPr lang="en-GB" sz="1400">
                <a:solidFill>
                  <a:schemeClr val="dk1"/>
                </a:solidFill>
                <a:latin typeface="Comic Sans MS"/>
                <a:ea typeface="Comic Sans MS"/>
                <a:cs typeface="Comic Sans MS"/>
                <a:sym typeface="Comic Sans MS"/>
              </a:rPr>
              <a:t> </a:t>
            </a:r>
            <a:endParaRPr/>
          </a:p>
          <a:p>
            <a:pPr marL="0" marR="0" lvl="0" indent="0" algn="l" rtl="0">
              <a:spcBef>
                <a:spcPts val="0"/>
              </a:spcBef>
              <a:spcAft>
                <a:spcPts val="0"/>
              </a:spcAft>
              <a:buNone/>
            </a:pPr>
            <a:r>
              <a:rPr lang="en-GB" sz="1400">
                <a:solidFill>
                  <a:schemeClr val="dk1"/>
                </a:solidFill>
                <a:latin typeface="Comic Sans MS"/>
                <a:ea typeface="Comic Sans MS"/>
                <a:cs typeface="Comic Sans MS"/>
                <a:sym typeface="Comic Sans MS"/>
              </a:rPr>
              <a:t>Mrs Sarah Carter   Miss Nicola Lewis     Mr Cian</a:t>
            </a:r>
            <a:endParaRPr>
              <a:solidFill>
                <a:schemeClr val="dk1"/>
              </a:solidFill>
              <a:latin typeface="Corsiva"/>
              <a:ea typeface="Corsiva"/>
              <a:cs typeface="Corsiva"/>
              <a:sym typeface="Corsiva"/>
            </a:endParaRPr>
          </a:p>
          <a:p>
            <a:pPr marL="0" marR="0" lvl="0" indent="0" algn="l" rtl="0">
              <a:spcBef>
                <a:spcPts val="0"/>
              </a:spcBef>
              <a:spcAft>
                <a:spcPts val="0"/>
              </a:spcAft>
              <a:buNone/>
            </a:pPr>
            <a:r>
              <a:rPr lang="en-GB" sz="1400">
                <a:solidFill>
                  <a:schemeClr val="dk1"/>
                </a:solidFill>
                <a:latin typeface="Comic Sans MS"/>
                <a:ea typeface="Comic Sans MS"/>
                <a:cs typeface="Comic Sans MS"/>
                <a:sym typeface="Comic Sans MS"/>
              </a:rPr>
              <a:t>Mrs Jayne Lewis     Mrs Sarah </a:t>
            </a:r>
            <a:r>
              <a:rPr lang="en-GB">
                <a:solidFill>
                  <a:schemeClr val="dk1"/>
                </a:solidFill>
                <a:latin typeface="Comic Sans MS"/>
                <a:ea typeface="Comic Sans MS"/>
                <a:cs typeface="Comic Sans MS"/>
                <a:sym typeface="Comic Sans MS"/>
              </a:rPr>
              <a:t>Carter    Miss Dathyl</a:t>
            </a:r>
            <a:endParaRPr sz="1400">
              <a:solidFill>
                <a:schemeClr val="dk1"/>
              </a:solidFill>
              <a:latin typeface="Corsiva"/>
              <a:ea typeface="Corsiva"/>
              <a:cs typeface="Corsiva"/>
              <a:sym typeface="Corsiva"/>
            </a:endParaRPr>
          </a:p>
          <a:p>
            <a:pPr marL="0" marR="0" lvl="0" indent="0" algn="l" rtl="0">
              <a:spcBef>
                <a:spcPts val="0"/>
              </a:spcBef>
              <a:spcAft>
                <a:spcPts val="0"/>
              </a:spcAft>
              <a:buNone/>
            </a:pPr>
            <a:r>
              <a:rPr lang="en-GB" sz="1400">
                <a:solidFill>
                  <a:schemeClr val="dk1"/>
                </a:solidFill>
                <a:latin typeface="Comic Sans MS"/>
                <a:ea typeface="Comic Sans MS"/>
                <a:cs typeface="Comic Sans MS"/>
                <a:sym typeface="Comic Sans MS"/>
              </a:rPr>
              <a:t>Miss Sam Leahy     Miss Vicky Leahy</a:t>
            </a:r>
            <a:endParaRPr sz="1400">
              <a:solidFill>
                <a:schemeClr val="dk1"/>
              </a:solidFill>
              <a:latin typeface="Corsiva"/>
              <a:ea typeface="Corsiva"/>
              <a:cs typeface="Corsiva"/>
              <a:sym typeface="Corsiva"/>
            </a:endParaRPr>
          </a:p>
          <a:p>
            <a:pPr marL="0" marR="0" lvl="0" indent="0" algn="l" rtl="0">
              <a:spcBef>
                <a:spcPts val="0"/>
              </a:spcBef>
              <a:spcAft>
                <a:spcPts val="0"/>
              </a:spcAft>
              <a:buNone/>
            </a:pPr>
            <a:r>
              <a:rPr lang="en-GB" sz="1600" b="1">
                <a:solidFill>
                  <a:schemeClr val="dk1"/>
                </a:solidFill>
                <a:latin typeface="Comic Sans MS"/>
                <a:ea typeface="Comic Sans MS"/>
                <a:cs typeface="Comic Sans MS"/>
                <a:sym typeface="Comic Sans MS"/>
              </a:rPr>
              <a:t>Breakfast Club supervisors    </a:t>
            </a:r>
            <a:endParaRPr sz="1400" b="1">
              <a:solidFill>
                <a:schemeClr val="dk1"/>
              </a:solidFill>
              <a:latin typeface="Corsiva"/>
              <a:ea typeface="Corsiva"/>
              <a:cs typeface="Corsiva"/>
              <a:sym typeface="Corsiva"/>
            </a:endParaRPr>
          </a:p>
          <a:p>
            <a:pPr marL="0" marR="0" lvl="0" indent="0" algn="l" rtl="0">
              <a:spcBef>
                <a:spcPts val="0"/>
              </a:spcBef>
              <a:spcAft>
                <a:spcPts val="0"/>
              </a:spcAft>
              <a:buNone/>
            </a:pPr>
            <a:r>
              <a:rPr lang="en-GB" sz="1400">
                <a:solidFill>
                  <a:schemeClr val="dk1"/>
                </a:solidFill>
                <a:latin typeface="Comic Sans MS"/>
                <a:ea typeface="Comic Sans MS"/>
                <a:cs typeface="Comic Sans MS"/>
                <a:sym typeface="Comic Sans MS"/>
              </a:rPr>
              <a:t>Mrs Sharon Howells</a:t>
            </a:r>
            <a:endParaRPr/>
          </a:p>
          <a:p>
            <a:pPr marL="0" marR="0" lvl="0" indent="0" algn="l" rtl="0">
              <a:spcBef>
                <a:spcPts val="0"/>
              </a:spcBef>
              <a:spcAft>
                <a:spcPts val="0"/>
              </a:spcAft>
              <a:buNone/>
            </a:pPr>
            <a:r>
              <a:rPr lang="en-GB" sz="1400">
                <a:solidFill>
                  <a:schemeClr val="dk1"/>
                </a:solidFill>
                <a:latin typeface="Comic Sans MS"/>
                <a:ea typeface="Comic Sans MS"/>
                <a:cs typeface="Comic Sans MS"/>
                <a:sym typeface="Comic Sans MS"/>
              </a:rPr>
              <a:t>Mrs Jayne Lewis</a:t>
            </a:r>
            <a:endParaRPr/>
          </a:p>
          <a:p>
            <a:pPr marL="0" marR="0" lvl="0" indent="0" algn="l" rtl="0">
              <a:spcBef>
                <a:spcPts val="0"/>
              </a:spcBef>
              <a:spcAft>
                <a:spcPts val="0"/>
              </a:spcAft>
              <a:buNone/>
            </a:pPr>
            <a:r>
              <a:rPr lang="en-GB" sz="1400">
                <a:solidFill>
                  <a:schemeClr val="dk1"/>
                </a:solidFill>
                <a:latin typeface="Comic Sans MS"/>
                <a:ea typeface="Comic Sans MS"/>
                <a:cs typeface="Comic Sans MS"/>
                <a:sym typeface="Comic Sans MS"/>
              </a:rPr>
              <a:t>Mrs Mandy Owen</a:t>
            </a:r>
            <a:endParaRPr sz="1400">
              <a:solidFill>
                <a:schemeClr val="dk1"/>
              </a:solidFill>
              <a:latin typeface="Corsiva"/>
              <a:ea typeface="Corsiva"/>
              <a:cs typeface="Corsiva"/>
              <a:sym typeface="Corsiva"/>
            </a:endParaRPr>
          </a:p>
        </p:txBody>
      </p:sp>
      <p:sp>
        <p:nvSpPr>
          <p:cNvPr id="353" name="Google Shape;3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357"/>
        <p:cNvGrpSpPr/>
        <p:nvPr/>
      </p:nvGrpSpPr>
      <p:grpSpPr>
        <a:xfrm>
          <a:off x="0" y="0"/>
          <a:ext cx="0" cy="0"/>
          <a:chOff x="0" y="0"/>
          <a:chExt cx="0" cy="0"/>
        </a:xfrm>
      </p:grpSpPr>
      <p:sp>
        <p:nvSpPr>
          <p:cNvPr id="358" name="Google Shape;358;p26"/>
          <p:cNvSpPr txBox="1"/>
          <p:nvPr/>
        </p:nvSpPr>
        <p:spPr>
          <a:xfrm>
            <a:off x="2855640" y="0"/>
            <a:ext cx="640871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a:solidFill>
                  <a:schemeClr val="dk1"/>
                </a:solidFill>
                <a:latin typeface="Comic Sans MS"/>
                <a:ea typeface="Comic Sans MS"/>
                <a:cs typeface="Comic Sans MS"/>
                <a:sym typeface="Comic Sans MS"/>
              </a:rPr>
              <a:t>Family And Community Together </a:t>
            </a:r>
            <a:endParaRPr/>
          </a:p>
        </p:txBody>
      </p:sp>
      <p:pic>
        <p:nvPicPr>
          <p:cNvPr id="359" name="Google Shape;359;p26"/>
          <p:cNvPicPr preferRelativeResize="0"/>
          <p:nvPr/>
        </p:nvPicPr>
        <p:blipFill rotWithShape="1">
          <a:blip r:embed="rId3">
            <a:alphaModFix/>
          </a:blip>
          <a:srcRect/>
          <a:stretch/>
        </p:blipFill>
        <p:spPr>
          <a:xfrm>
            <a:off x="983432" y="692696"/>
            <a:ext cx="4230186" cy="5983666"/>
          </a:xfrm>
          <a:prstGeom prst="rect">
            <a:avLst/>
          </a:prstGeom>
          <a:noFill/>
          <a:ln>
            <a:noFill/>
          </a:ln>
        </p:spPr>
      </p:pic>
      <p:pic>
        <p:nvPicPr>
          <p:cNvPr id="360" name="Google Shape;360;p26"/>
          <p:cNvPicPr preferRelativeResize="0"/>
          <p:nvPr/>
        </p:nvPicPr>
        <p:blipFill rotWithShape="1">
          <a:blip r:embed="rId4">
            <a:alphaModFix/>
          </a:blip>
          <a:srcRect/>
          <a:stretch/>
        </p:blipFill>
        <p:spPr>
          <a:xfrm>
            <a:off x="7102831" y="523220"/>
            <a:ext cx="4248472" cy="6009533"/>
          </a:xfrm>
          <a:prstGeom prst="rect">
            <a:avLst/>
          </a:prstGeom>
          <a:noFill/>
          <a:ln>
            <a:noFill/>
          </a:ln>
        </p:spPr>
      </p:pic>
      <p:sp>
        <p:nvSpPr>
          <p:cNvPr id="361" name="Google Shape;36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25</a:t>
            </a:fld>
            <a:endParaRPr/>
          </a:p>
        </p:txBody>
      </p:sp>
      <p:sp>
        <p:nvSpPr>
          <p:cNvPr id="362" name="Google Shape;362;p26"/>
          <p:cNvSpPr txBox="1"/>
          <p:nvPr/>
        </p:nvSpPr>
        <p:spPr>
          <a:xfrm>
            <a:off x="2063552" y="6165304"/>
            <a:ext cx="864096" cy="367449"/>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p:nvPr/>
        </p:nvSpPr>
        <p:spPr>
          <a:xfrm>
            <a:off x="3287688" y="32853"/>
            <a:ext cx="5688632"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chemeClr val="dk1"/>
                </a:solidFill>
                <a:latin typeface="Comic Sans MS"/>
                <a:ea typeface="Comic Sans MS"/>
                <a:cs typeface="Comic Sans MS"/>
                <a:sym typeface="Comic Sans MS"/>
              </a:rPr>
              <a:t>Aims and Objectives</a:t>
            </a:r>
            <a:endParaRPr sz="2800">
              <a:solidFill>
                <a:schemeClr val="dk1"/>
              </a:solidFill>
              <a:latin typeface="Corsiva"/>
              <a:ea typeface="Corsiva"/>
              <a:cs typeface="Corsiva"/>
              <a:sym typeface="Corsiva"/>
            </a:endParaRPr>
          </a:p>
        </p:txBody>
      </p:sp>
      <p:sp>
        <p:nvSpPr>
          <p:cNvPr id="116" name="Google Shape;116;p3"/>
          <p:cNvSpPr/>
          <p:nvPr/>
        </p:nvSpPr>
        <p:spPr>
          <a:xfrm>
            <a:off x="1055440" y="541083"/>
            <a:ext cx="10153128"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u="sng">
                <a:solidFill>
                  <a:schemeClr val="dk1"/>
                </a:solidFill>
                <a:latin typeface="Comic Sans MS"/>
                <a:ea typeface="Comic Sans MS"/>
                <a:cs typeface="Comic Sans MS"/>
                <a:sym typeface="Comic Sans MS"/>
              </a:rPr>
              <a:t>Aim</a:t>
            </a:r>
            <a:endParaRPr sz="1800" b="1" u="sng">
              <a:solidFill>
                <a:schemeClr val="dk1"/>
              </a:solidFill>
              <a:latin typeface="Dancing Script"/>
              <a:ea typeface="Dancing Script"/>
              <a:cs typeface="Dancing Script"/>
              <a:sym typeface="Dancing Script"/>
            </a:endParaRPr>
          </a:p>
          <a:p>
            <a:pPr marL="0" marR="0" lvl="0" indent="0" algn="ctr" rtl="0">
              <a:spcBef>
                <a:spcPts val="0"/>
              </a:spcBef>
              <a:spcAft>
                <a:spcPts val="0"/>
              </a:spcAft>
              <a:buNone/>
            </a:pPr>
            <a:r>
              <a:rPr lang="en-GB" sz="1800" b="1">
                <a:solidFill>
                  <a:schemeClr val="dk1"/>
                </a:solidFill>
                <a:latin typeface="Comic Sans MS"/>
                <a:ea typeface="Comic Sans MS"/>
                <a:cs typeface="Comic Sans MS"/>
                <a:sym typeface="Comic Sans MS"/>
              </a:rPr>
              <a:t>At Ysgol Golwg Y Cwm, we aim to work together as teachers, parents and governors, to provide the best possible education that will equip our children for life and work.</a:t>
            </a:r>
            <a:endParaRPr sz="1800">
              <a:solidFill>
                <a:schemeClr val="dk1"/>
              </a:solidFill>
              <a:latin typeface="Dancing Script"/>
              <a:ea typeface="Dancing Script"/>
              <a:cs typeface="Dancing Script"/>
              <a:sym typeface="Dancing Script"/>
            </a:endParaRPr>
          </a:p>
        </p:txBody>
      </p:sp>
      <p:sp>
        <p:nvSpPr>
          <p:cNvPr id="117" name="Google Shape;117;p3"/>
          <p:cNvSpPr/>
          <p:nvPr/>
        </p:nvSpPr>
        <p:spPr>
          <a:xfrm>
            <a:off x="49354" y="1464413"/>
            <a:ext cx="5711286" cy="184665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u="sng">
                <a:solidFill>
                  <a:schemeClr val="dk1"/>
                </a:solidFill>
                <a:latin typeface="Comic Sans MS"/>
                <a:ea typeface="Comic Sans MS"/>
                <a:cs typeface="Comic Sans MS"/>
                <a:sym typeface="Comic Sans MS"/>
              </a:rPr>
              <a:t>Ethos</a:t>
            </a:r>
            <a:endParaRPr sz="2800" b="1" u="sng">
              <a:solidFill>
                <a:schemeClr val="dk1"/>
              </a:solidFill>
              <a:latin typeface="Dancing Script"/>
              <a:ea typeface="Dancing Script"/>
              <a:cs typeface="Dancing Script"/>
              <a:sym typeface="Dancing Script"/>
            </a:endParaRPr>
          </a:p>
          <a:p>
            <a:pPr marL="342900" marR="0" lvl="0" indent="-342900" algn="l" rtl="0">
              <a:spcBef>
                <a:spcPts val="0"/>
              </a:spcBef>
              <a:spcAft>
                <a:spcPts val="0"/>
              </a:spcAft>
              <a:buClr>
                <a:schemeClr val="dk1"/>
              </a:buClr>
              <a:buSzPts val="1200"/>
              <a:buFont typeface="Noto Sans Symbols"/>
              <a:buChar char="∙"/>
            </a:pPr>
            <a:r>
              <a:rPr lang="en-GB" sz="1200">
                <a:solidFill>
                  <a:schemeClr val="dk1"/>
                </a:solidFill>
                <a:latin typeface="Comic Sans MS"/>
                <a:ea typeface="Comic Sans MS"/>
                <a:cs typeface="Comic Sans MS"/>
                <a:sym typeface="Comic Sans MS"/>
              </a:rPr>
              <a:t>To create a climate within our school of understanding, care, worth and of mutual respect.</a:t>
            </a:r>
            <a:endParaRPr sz="1200">
              <a:solidFill>
                <a:schemeClr val="dk1"/>
              </a:solidFill>
              <a:latin typeface="Corsiva"/>
              <a:ea typeface="Corsiva"/>
              <a:cs typeface="Corsiva"/>
              <a:sym typeface="Corsiva"/>
            </a:endParaRPr>
          </a:p>
          <a:p>
            <a:pPr marL="342900" marR="0" lvl="0" indent="-342900" algn="l" rtl="0">
              <a:spcBef>
                <a:spcPts val="0"/>
              </a:spcBef>
              <a:spcAft>
                <a:spcPts val="0"/>
              </a:spcAft>
              <a:buClr>
                <a:schemeClr val="dk1"/>
              </a:buClr>
              <a:buSzPts val="1200"/>
              <a:buFont typeface="Noto Sans Symbols"/>
              <a:buChar char="∙"/>
            </a:pPr>
            <a:r>
              <a:rPr lang="en-GB" sz="1200">
                <a:solidFill>
                  <a:schemeClr val="dk1"/>
                </a:solidFill>
                <a:latin typeface="Comic Sans MS"/>
                <a:ea typeface="Comic Sans MS"/>
                <a:cs typeface="Comic Sans MS"/>
                <a:sym typeface="Comic Sans MS"/>
              </a:rPr>
              <a:t>To achieve equality of opportunity by delivering a curriculum which gives all children the chance to realise their full potential, by fostering respect for religions and moral values, and tolerance of other people’s creeds and cultures.</a:t>
            </a:r>
            <a:endParaRPr sz="1200">
              <a:solidFill>
                <a:schemeClr val="dk1"/>
              </a:solidFill>
              <a:latin typeface="Corsiva"/>
              <a:ea typeface="Corsiva"/>
              <a:cs typeface="Corsiva"/>
              <a:sym typeface="Corsiva"/>
            </a:endParaRPr>
          </a:p>
          <a:p>
            <a:pPr marL="342900" marR="0" lvl="0" indent="-342900" algn="l" rtl="0">
              <a:spcBef>
                <a:spcPts val="0"/>
              </a:spcBef>
              <a:spcAft>
                <a:spcPts val="0"/>
              </a:spcAft>
              <a:buClr>
                <a:schemeClr val="dk1"/>
              </a:buClr>
              <a:buSzPts val="1200"/>
              <a:buFont typeface="Noto Sans Symbols"/>
              <a:buChar char="∙"/>
            </a:pPr>
            <a:r>
              <a:rPr lang="en-GB" sz="1200">
                <a:solidFill>
                  <a:schemeClr val="dk1"/>
                </a:solidFill>
                <a:latin typeface="Comic Sans MS"/>
                <a:ea typeface="Comic Sans MS"/>
                <a:cs typeface="Comic Sans MS"/>
                <a:sym typeface="Comic Sans MS"/>
              </a:rPr>
              <a:t>To promote learners’ bilingual skills and reflect the language and culture of Wales.</a:t>
            </a:r>
            <a:endParaRPr sz="1200">
              <a:solidFill>
                <a:schemeClr val="dk1"/>
              </a:solidFill>
              <a:latin typeface="Corsiva"/>
              <a:ea typeface="Corsiva"/>
              <a:cs typeface="Corsiva"/>
              <a:sym typeface="Corsiva"/>
            </a:endParaRPr>
          </a:p>
        </p:txBody>
      </p:sp>
      <p:sp>
        <p:nvSpPr>
          <p:cNvPr id="118" name="Google Shape;118;p3"/>
          <p:cNvSpPr/>
          <p:nvPr/>
        </p:nvSpPr>
        <p:spPr>
          <a:xfrm>
            <a:off x="5760640" y="1489541"/>
            <a:ext cx="6096000"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u="sng">
                <a:solidFill>
                  <a:schemeClr val="dk1"/>
                </a:solidFill>
                <a:latin typeface="Comic Sans MS"/>
                <a:ea typeface="Comic Sans MS"/>
                <a:cs typeface="Comic Sans MS"/>
                <a:sym typeface="Comic Sans MS"/>
              </a:rPr>
              <a:t>Quality of Education</a:t>
            </a:r>
            <a:endParaRPr sz="1800" b="1" u="sng">
              <a:solidFill>
                <a:schemeClr val="dk1"/>
              </a:solidFill>
              <a:latin typeface="Dancing Script"/>
              <a:ea typeface="Dancing Script"/>
              <a:cs typeface="Dancing Script"/>
              <a:sym typeface="Dancing Script"/>
            </a:endParaRPr>
          </a:p>
          <a:p>
            <a:pPr marL="342900" marR="0" lvl="0" indent="-342900" algn="l" rtl="0">
              <a:spcBef>
                <a:spcPts val="0"/>
              </a:spcBef>
              <a:spcAft>
                <a:spcPts val="0"/>
              </a:spcAft>
              <a:buClr>
                <a:schemeClr val="dk1"/>
              </a:buClr>
              <a:buSzPts val="1200"/>
              <a:buFont typeface="Noto Sans Symbols"/>
              <a:buChar char="∙"/>
            </a:pPr>
            <a:r>
              <a:rPr lang="en-GB" sz="1200">
                <a:solidFill>
                  <a:schemeClr val="dk1"/>
                </a:solidFill>
                <a:latin typeface="Comic Sans MS"/>
                <a:ea typeface="Comic Sans MS"/>
                <a:cs typeface="Comic Sans MS"/>
                <a:sym typeface="Comic Sans MS"/>
              </a:rPr>
              <a:t>To promote the acquisition of relevant knowledge, skills and understanding, and enhance the quality and effectiveness of learning through activities that children find meaningful and stimulating.</a:t>
            </a:r>
            <a:endParaRPr sz="1200">
              <a:solidFill>
                <a:schemeClr val="dk1"/>
              </a:solidFill>
              <a:latin typeface="Corsiva"/>
              <a:ea typeface="Corsiva"/>
              <a:cs typeface="Corsiva"/>
              <a:sym typeface="Corsiva"/>
            </a:endParaRPr>
          </a:p>
          <a:p>
            <a:pPr marL="342900" marR="0" lvl="0" indent="-342900" algn="l" rtl="0">
              <a:spcBef>
                <a:spcPts val="0"/>
              </a:spcBef>
              <a:spcAft>
                <a:spcPts val="0"/>
              </a:spcAft>
              <a:buClr>
                <a:schemeClr val="dk1"/>
              </a:buClr>
              <a:buSzPts val="1200"/>
              <a:buFont typeface="Noto Sans Symbols"/>
              <a:buChar char="∙"/>
            </a:pPr>
            <a:r>
              <a:rPr lang="en-GB" sz="1200">
                <a:solidFill>
                  <a:schemeClr val="dk1"/>
                </a:solidFill>
                <a:latin typeface="Comic Sans MS"/>
                <a:ea typeface="Comic Sans MS"/>
                <a:cs typeface="Comic Sans MS"/>
                <a:sym typeface="Comic Sans MS"/>
              </a:rPr>
              <a:t>To help children develop lively, enquiring minds and the ability to reason.</a:t>
            </a:r>
            <a:endParaRPr sz="1200">
              <a:solidFill>
                <a:schemeClr val="dk1"/>
              </a:solidFill>
              <a:latin typeface="Corsiva"/>
              <a:ea typeface="Corsiva"/>
              <a:cs typeface="Corsiva"/>
              <a:sym typeface="Corsiva"/>
            </a:endParaRPr>
          </a:p>
          <a:p>
            <a:pPr marL="342900" marR="0" lvl="0" indent="-342900" algn="l" rtl="0">
              <a:spcBef>
                <a:spcPts val="0"/>
              </a:spcBef>
              <a:spcAft>
                <a:spcPts val="0"/>
              </a:spcAft>
              <a:buClr>
                <a:schemeClr val="dk1"/>
              </a:buClr>
              <a:buSzPts val="1200"/>
              <a:buFont typeface="Noto Sans Symbols"/>
              <a:buChar char="∙"/>
            </a:pPr>
            <a:r>
              <a:rPr lang="en-GB" sz="1200">
                <a:solidFill>
                  <a:schemeClr val="dk1"/>
                </a:solidFill>
                <a:latin typeface="Comic Sans MS"/>
                <a:ea typeface="Comic Sans MS"/>
                <a:cs typeface="Comic Sans MS"/>
                <a:sym typeface="Comic Sans MS"/>
              </a:rPr>
              <a:t>To help develop the skills of concentration, application, self-discipline and maximise their capacity to learn by encouraging self-confidence.</a:t>
            </a:r>
            <a:endParaRPr sz="1200">
              <a:solidFill>
                <a:schemeClr val="dk1"/>
              </a:solidFill>
              <a:latin typeface="Corsiva"/>
              <a:ea typeface="Corsiva"/>
              <a:cs typeface="Corsiva"/>
              <a:sym typeface="Corsiva"/>
            </a:endParaRPr>
          </a:p>
        </p:txBody>
      </p:sp>
      <p:sp>
        <p:nvSpPr>
          <p:cNvPr id="119" name="Google Shape;119;p3"/>
          <p:cNvSpPr/>
          <p:nvPr/>
        </p:nvSpPr>
        <p:spPr>
          <a:xfrm>
            <a:off x="114157" y="3311072"/>
            <a:ext cx="5447928" cy="14773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u="sng">
                <a:solidFill>
                  <a:schemeClr val="dk1"/>
                </a:solidFill>
                <a:latin typeface="Comic Sans MS"/>
                <a:ea typeface="Comic Sans MS"/>
                <a:cs typeface="Comic Sans MS"/>
                <a:sym typeface="Comic Sans MS"/>
              </a:rPr>
              <a:t>Curriculum</a:t>
            </a:r>
            <a:endParaRPr sz="1800" b="1" u="sng">
              <a:solidFill>
                <a:schemeClr val="dk1"/>
              </a:solidFill>
              <a:latin typeface="Dancing Script"/>
              <a:ea typeface="Dancing Script"/>
              <a:cs typeface="Dancing Script"/>
              <a:sym typeface="Dancing Script"/>
            </a:endParaRPr>
          </a:p>
          <a:p>
            <a:pPr marL="342900" marR="0" lvl="0" indent="-342900" algn="l" rtl="0">
              <a:spcBef>
                <a:spcPts val="0"/>
              </a:spcBef>
              <a:spcAft>
                <a:spcPts val="0"/>
              </a:spcAft>
              <a:buClr>
                <a:schemeClr val="dk1"/>
              </a:buClr>
              <a:buSzPts val="1200"/>
              <a:buFont typeface="Noto Sans Symbols"/>
              <a:buChar char="∙"/>
            </a:pPr>
            <a:r>
              <a:rPr lang="en-GB" sz="1200">
                <a:solidFill>
                  <a:schemeClr val="dk1"/>
                </a:solidFill>
                <a:latin typeface="Comic Sans MS"/>
                <a:ea typeface="Comic Sans MS"/>
                <a:cs typeface="Comic Sans MS"/>
                <a:sym typeface="Comic Sans MS"/>
              </a:rPr>
              <a:t>To provide a curriculum that is broad, balanced, relevant and appropriate to the children’s needs in order to promote the all-round development of every child.</a:t>
            </a:r>
            <a:endParaRPr sz="1200">
              <a:solidFill>
                <a:schemeClr val="dk1"/>
              </a:solidFill>
              <a:latin typeface="Corsiva"/>
              <a:ea typeface="Corsiva"/>
              <a:cs typeface="Corsiva"/>
              <a:sym typeface="Corsiva"/>
            </a:endParaRPr>
          </a:p>
          <a:p>
            <a:pPr marL="342900" marR="0" lvl="0" indent="-342900" algn="l" rtl="0">
              <a:spcBef>
                <a:spcPts val="0"/>
              </a:spcBef>
              <a:spcAft>
                <a:spcPts val="0"/>
              </a:spcAft>
              <a:buClr>
                <a:schemeClr val="dk1"/>
              </a:buClr>
              <a:buSzPts val="1200"/>
              <a:buFont typeface="Noto Sans Symbols"/>
              <a:buChar char="∙"/>
            </a:pPr>
            <a:r>
              <a:rPr lang="en-GB" sz="1200">
                <a:solidFill>
                  <a:schemeClr val="dk1"/>
                </a:solidFill>
                <a:latin typeface="Comic Sans MS"/>
                <a:ea typeface="Comic Sans MS"/>
                <a:cs typeface="Comic Sans MS"/>
                <a:sym typeface="Comic Sans MS"/>
              </a:rPr>
              <a:t>To ensure that all children acquire the essential skills of literacy, numeracy and communication, and develop the ability to use these effectively.</a:t>
            </a:r>
            <a:endParaRPr sz="1200">
              <a:solidFill>
                <a:schemeClr val="dk1"/>
              </a:solidFill>
              <a:latin typeface="Corsiva"/>
              <a:ea typeface="Corsiva"/>
              <a:cs typeface="Corsiva"/>
              <a:sym typeface="Corsiva"/>
            </a:endParaRPr>
          </a:p>
        </p:txBody>
      </p:sp>
      <p:sp>
        <p:nvSpPr>
          <p:cNvPr id="120" name="Google Shape;120;p3"/>
          <p:cNvSpPr/>
          <p:nvPr/>
        </p:nvSpPr>
        <p:spPr>
          <a:xfrm>
            <a:off x="5928320" y="3290752"/>
            <a:ext cx="6096000" cy="12926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u="sng">
                <a:solidFill>
                  <a:schemeClr val="dk1"/>
                </a:solidFill>
                <a:latin typeface="Comic Sans MS"/>
                <a:ea typeface="Comic Sans MS"/>
                <a:cs typeface="Comic Sans MS"/>
                <a:sym typeface="Comic Sans MS"/>
              </a:rPr>
              <a:t>Leadership &amp; Management</a:t>
            </a:r>
            <a:endParaRPr/>
          </a:p>
          <a:p>
            <a:pPr marL="342900" marR="0" lvl="0" indent="-342900" algn="l" rtl="0">
              <a:spcBef>
                <a:spcPts val="0"/>
              </a:spcBef>
              <a:spcAft>
                <a:spcPts val="0"/>
              </a:spcAft>
              <a:buClr>
                <a:schemeClr val="dk1"/>
              </a:buClr>
              <a:buSzPts val="1200"/>
              <a:buFont typeface="Noto Sans Symbols"/>
              <a:buChar char="∙"/>
            </a:pPr>
            <a:r>
              <a:rPr lang="en-GB" sz="1200">
                <a:solidFill>
                  <a:schemeClr val="dk1"/>
                </a:solidFill>
                <a:latin typeface="Comic Sans MS"/>
                <a:ea typeface="Comic Sans MS"/>
                <a:cs typeface="Comic Sans MS"/>
                <a:sym typeface="Comic Sans MS"/>
              </a:rPr>
              <a:t>To create a working environment which all staff find stimulating and supportive, where their contributions and skills are recognised and valued.</a:t>
            </a:r>
            <a:endParaRPr sz="1200">
              <a:solidFill>
                <a:schemeClr val="dk1"/>
              </a:solidFill>
              <a:latin typeface="Corsiva"/>
              <a:ea typeface="Corsiva"/>
              <a:cs typeface="Corsiva"/>
              <a:sym typeface="Corsiva"/>
            </a:endParaRPr>
          </a:p>
          <a:p>
            <a:pPr marL="342900" marR="0" lvl="0" indent="-342900" algn="l" rtl="0">
              <a:spcBef>
                <a:spcPts val="0"/>
              </a:spcBef>
              <a:spcAft>
                <a:spcPts val="0"/>
              </a:spcAft>
              <a:buClr>
                <a:schemeClr val="dk1"/>
              </a:buClr>
              <a:buSzPts val="1200"/>
              <a:buFont typeface="Noto Sans Symbols"/>
              <a:buChar char="∙"/>
            </a:pPr>
            <a:r>
              <a:rPr lang="en-GB" sz="1200">
                <a:solidFill>
                  <a:schemeClr val="dk1"/>
                </a:solidFill>
                <a:latin typeface="Comic Sans MS"/>
                <a:ea typeface="Comic Sans MS"/>
                <a:cs typeface="Comic Sans MS"/>
                <a:sym typeface="Comic Sans MS"/>
              </a:rPr>
              <a:t>To maintain and develop a sound working relationship between governors, Head teacher, staff and parents for the benefit of the whole school community.</a:t>
            </a:r>
            <a:endParaRPr sz="1200">
              <a:solidFill>
                <a:schemeClr val="dk1"/>
              </a:solidFill>
              <a:latin typeface="Corsiva"/>
              <a:ea typeface="Corsiva"/>
              <a:cs typeface="Corsiva"/>
              <a:sym typeface="Corsiva"/>
            </a:endParaRPr>
          </a:p>
        </p:txBody>
      </p:sp>
      <p:sp>
        <p:nvSpPr>
          <p:cNvPr id="121" name="Google Shape;121;p3"/>
          <p:cNvSpPr/>
          <p:nvPr/>
        </p:nvSpPr>
        <p:spPr>
          <a:xfrm>
            <a:off x="3431704" y="5594109"/>
            <a:ext cx="7596844"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chemeClr val="dk1"/>
                </a:solidFill>
                <a:latin typeface="Comic Sans MS"/>
                <a:ea typeface="Comic Sans MS"/>
                <a:cs typeface="Comic Sans MS"/>
                <a:sym typeface="Comic Sans MS"/>
              </a:rPr>
              <a:t>                                  </a:t>
            </a:r>
            <a:r>
              <a:rPr lang="en-GB" sz="1800">
                <a:solidFill>
                  <a:schemeClr val="dk1"/>
                </a:solidFill>
                <a:latin typeface="Comic Sans MS"/>
                <a:ea typeface="Comic Sans MS"/>
                <a:cs typeface="Comic Sans MS"/>
                <a:sym typeface="Comic Sans MS"/>
              </a:rPr>
              <a:t> </a:t>
            </a:r>
            <a:r>
              <a:rPr lang="en-GB" sz="1800" b="1" u="sng">
                <a:solidFill>
                  <a:schemeClr val="dk1"/>
                </a:solidFill>
                <a:latin typeface="Comic Sans MS"/>
                <a:ea typeface="Comic Sans MS"/>
                <a:cs typeface="Comic Sans MS"/>
                <a:sym typeface="Comic Sans MS"/>
              </a:rPr>
              <a:t>Resources </a:t>
            </a:r>
            <a:endParaRPr/>
          </a:p>
          <a:p>
            <a:pPr marL="342900" marR="0" lvl="0" indent="-342900" algn="l" rtl="0">
              <a:spcBef>
                <a:spcPts val="0"/>
              </a:spcBef>
              <a:spcAft>
                <a:spcPts val="0"/>
              </a:spcAft>
              <a:buClr>
                <a:schemeClr val="dk1"/>
              </a:buClr>
              <a:buSzPts val="1200"/>
              <a:buFont typeface="Noto Sans Symbols"/>
              <a:buChar char="∙"/>
            </a:pPr>
            <a:r>
              <a:rPr lang="en-GB" sz="1200">
                <a:solidFill>
                  <a:schemeClr val="dk1"/>
                </a:solidFill>
                <a:latin typeface="Comic Sans MS"/>
                <a:ea typeface="Comic Sans MS"/>
                <a:cs typeface="Comic Sans MS"/>
                <a:sym typeface="Comic Sans MS"/>
              </a:rPr>
              <a:t>To provide staff with opportunities for professional development.</a:t>
            </a:r>
            <a:endParaRPr sz="1200">
              <a:solidFill>
                <a:schemeClr val="dk1"/>
              </a:solidFill>
              <a:latin typeface="Corsiva"/>
              <a:ea typeface="Corsiva"/>
              <a:cs typeface="Corsiva"/>
              <a:sym typeface="Corsiva"/>
            </a:endParaRPr>
          </a:p>
          <a:p>
            <a:pPr marL="342900" marR="0" lvl="0" indent="-342900" algn="l" rtl="0">
              <a:spcBef>
                <a:spcPts val="0"/>
              </a:spcBef>
              <a:spcAft>
                <a:spcPts val="0"/>
              </a:spcAft>
              <a:buClr>
                <a:schemeClr val="dk1"/>
              </a:buClr>
              <a:buSzPts val="1200"/>
              <a:buFont typeface="Noto Sans Symbols"/>
              <a:buChar char="∙"/>
            </a:pPr>
            <a:r>
              <a:rPr lang="en-GB" sz="1200">
                <a:solidFill>
                  <a:schemeClr val="dk1"/>
                </a:solidFill>
                <a:latin typeface="Comic Sans MS"/>
                <a:ea typeface="Comic Sans MS"/>
                <a:cs typeface="Comic Sans MS"/>
                <a:sym typeface="Comic Sans MS"/>
              </a:rPr>
              <a:t>To provide value for money within a balanced budget.</a:t>
            </a:r>
            <a:endParaRPr sz="1200">
              <a:solidFill>
                <a:schemeClr val="dk1"/>
              </a:solidFill>
              <a:latin typeface="Corsiva"/>
              <a:ea typeface="Corsiva"/>
              <a:cs typeface="Corsiva"/>
              <a:sym typeface="Corsiva"/>
            </a:endParaRPr>
          </a:p>
        </p:txBody>
      </p:sp>
      <p:sp>
        <p:nvSpPr>
          <p:cNvPr id="122" name="Google Shape;122;p3"/>
          <p:cNvSpPr/>
          <p:nvPr/>
        </p:nvSpPr>
        <p:spPr>
          <a:xfrm>
            <a:off x="1775520" y="4691099"/>
            <a:ext cx="7859297"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u="sng">
                <a:solidFill>
                  <a:schemeClr val="dk1"/>
                </a:solidFill>
                <a:latin typeface="Comic Sans MS"/>
                <a:ea typeface="Comic Sans MS"/>
                <a:cs typeface="Comic Sans MS"/>
                <a:sym typeface="Comic Sans MS"/>
              </a:rPr>
              <a:t>Equal Opportunities</a:t>
            </a:r>
            <a:endParaRPr sz="2800" b="1" u="sng">
              <a:solidFill>
                <a:schemeClr val="dk1"/>
              </a:solidFill>
              <a:latin typeface="Dancing Script"/>
              <a:ea typeface="Dancing Script"/>
              <a:cs typeface="Dancing Script"/>
              <a:sym typeface="Dancing Script"/>
            </a:endParaRPr>
          </a:p>
          <a:p>
            <a:pPr marL="0" marR="0" lvl="0" indent="0" algn="l" rtl="0">
              <a:spcBef>
                <a:spcPts val="0"/>
              </a:spcBef>
              <a:spcAft>
                <a:spcPts val="0"/>
              </a:spcAft>
              <a:buNone/>
            </a:pPr>
            <a:r>
              <a:rPr lang="en-GB" sz="1200">
                <a:solidFill>
                  <a:schemeClr val="dk1"/>
                </a:solidFill>
                <a:latin typeface="Comic Sans MS"/>
                <a:ea typeface="Comic Sans MS"/>
                <a:cs typeface="Comic Sans MS"/>
                <a:sym typeface="Comic Sans MS"/>
              </a:rPr>
              <a:t>We promote positive attitudes in children, staff, governors and parents so that the children can fulfil their potential and make choices, unhampered by expectations based on gender or role stereotyping. We seek to fulfil the aims of the school regardless of age, gender, ability (both academic and physical) ethnic origin or background of the child. </a:t>
            </a:r>
            <a:endParaRPr sz="1200">
              <a:solidFill>
                <a:schemeClr val="dk1"/>
              </a:solidFill>
              <a:latin typeface="Dancing Script"/>
              <a:ea typeface="Dancing Script"/>
              <a:cs typeface="Dancing Script"/>
              <a:sym typeface="Dancing Script"/>
            </a:endParaRPr>
          </a:p>
        </p:txBody>
      </p:sp>
      <p:sp>
        <p:nvSpPr>
          <p:cNvPr id="123" name="Google Shape;12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30" name="Google Shape;1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4</a:t>
            </a:fld>
            <a:endParaRPr/>
          </a:p>
        </p:txBody>
      </p:sp>
      <p:pic>
        <p:nvPicPr>
          <p:cNvPr id="5" name="Picture 4">
            <a:extLst>
              <a:ext uri="{FF2B5EF4-FFF2-40B4-BE49-F238E27FC236}">
                <a16:creationId xmlns:a16="http://schemas.microsoft.com/office/drawing/2014/main" id="{68614D26-3A6B-4977-A3CC-3FFEFE35A80F}"/>
              </a:ext>
            </a:extLst>
          </p:cNvPr>
          <p:cNvPicPr>
            <a:picLocks noChangeAspect="1"/>
          </p:cNvPicPr>
          <p:nvPr/>
        </p:nvPicPr>
        <p:blipFill>
          <a:blip r:embed="rId3"/>
          <a:stretch>
            <a:fillRect/>
          </a:stretch>
        </p:blipFill>
        <p:spPr>
          <a:xfrm>
            <a:off x="1748588" y="272583"/>
            <a:ext cx="8131913" cy="4710649"/>
          </a:xfrm>
          <a:prstGeom prst="rect">
            <a:avLst/>
          </a:prstGeom>
        </p:spPr>
      </p:pic>
      <p:sp>
        <p:nvSpPr>
          <p:cNvPr id="11" name="TextBox 10">
            <a:extLst>
              <a:ext uri="{FF2B5EF4-FFF2-40B4-BE49-F238E27FC236}">
                <a16:creationId xmlns:a16="http://schemas.microsoft.com/office/drawing/2014/main" id="{D682D03A-583E-4E54-8402-E00EEB70DD67}"/>
              </a:ext>
            </a:extLst>
          </p:cNvPr>
          <p:cNvSpPr txBox="1"/>
          <p:nvPr/>
        </p:nvSpPr>
        <p:spPr>
          <a:xfrm>
            <a:off x="1748588" y="5408181"/>
            <a:ext cx="6096000" cy="523220"/>
          </a:xfrm>
          <a:prstGeom prst="rect">
            <a:avLst/>
          </a:prstGeom>
          <a:noFill/>
        </p:spPr>
        <p:txBody>
          <a:bodyPr wrap="square">
            <a:spAutoFit/>
          </a:bodyPr>
          <a:lstStyle/>
          <a:p>
            <a:r>
              <a:rPr lang="en-GB"/>
              <a:t>https://drive.google.com/file/d/1iAevR7eph5fHLbbHqm-AyMabioLaivH2/view</a:t>
            </a: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body" idx="1"/>
          </p:nvPr>
        </p:nvSpPr>
        <p:spPr>
          <a:xfrm>
            <a:off x="839416" y="836713"/>
            <a:ext cx="10515600" cy="3168352"/>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rmAutofit fontScale="40000" lnSpcReduction="20000"/>
          </a:bodyPr>
          <a:lstStyle/>
          <a:p>
            <a:pPr marL="0" marR="0" lvl="0" indent="0" algn="l" rtl="0">
              <a:lnSpc>
                <a:spcPct val="100000"/>
              </a:lnSpc>
              <a:spcBef>
                <a:spcPts val="0"/>
              </a:spcBef>
              <a:spcAft>
                <a:spcPts val="0"/>
              </a:spcAft>
              <a:buClr>
                <a:schemeClr val="dk1"/>
              </a:buClr>
              <a:buSzPct val="100000"/>
              <a:buFont typeface="Comic Sans MS"/>
              <a:buNone/>
            </a:pPr>
            <a:r>
              <a:rPr lang="en-GB" sz="3500" b="0" i="0" u="none" strike="noStrike" cap="none">
                <a:solidFill>
                  <a:schemeClr val="dk1"/>
                </a:solidFill>
                <a:latin typeface="Comic Sans MS"/>
                <a:ea typeface="Comic Sans MS"/>
                <a:cs typeface="Comic Sans MS"/>
                <a:sym typeface="Comic Sans MS"/>
              </a:rPr>
              <a:t>Our Governing Body considers school uniform, to contribute significantly to our school ethos. Uniform helps to foster, in our children, an identity and pride in being part of our school.</a:t>
            </a:r>
            <a:endParaRPr/>
          </a:p>
          <a:p>
            <a:pPr marL="0" lvl="0" indent="0" algn="l" rtl="0">
              <a:lnSpc>
                <a:spcPct val="90000"/>
              </a:lnSpc>
              <a:spcBef>
                <a:spcPts val="800"/>
              </a:spcBef>
              <a:spcAft>
                <a:spcPts val="0"/>
              </a:spcAft>
              <a:buClr>
                <a:schemeClr val="dk1"/>
              </a:buClr>
              <a:buSzPct val="100000"/>
              <a:buNone/>
            </a:pPr>
            <a:r>
              <a:rPr lang="en-GB" sz="3500">
                <a:latin typeface="Comic Sans MS"/>
                <a:ea typeface="Comic Sans MS"/>
                <a:cs typeface="Comic Sans MS"/>
                <a:sym typeface="Comic Sans MS"/>
              </a:rPr>
              <a:t>Children should wear comfortable, appropriate clothing and footwear in school. Stud earrings and watches are the only items of jewellery that may be worn.</a:t>
            </a:r>
            <a:endParaRPr/>
          </a:p>
          <a:p>
            <a:pPr marL="0" lvl="0" indent="0" algn="l" rtl="0">
              <a:lnSpc>
                <a:spcPct val="90000"/>
              </a:lnSpc>
              <a:spcBef>
                <a:spcPts val="800"/>
              </a:spcBef>
              <a:spcAft>
                <a:spcPts val="0"/>
              </a:spcAft>
              <a:buClr>
                <a:schemeClr val="dk1"/>
              </a:buClr>
              <a:buSzPct val="100000"/>
              <a:buNone/>
            </a:pPr>
            <a:r>
              <a:rPr lang="en-GB" sz="3500">
                <a:latin typeface="Comic Sans MS"/>
                <a:ea typeface="Comic Sans MS"/>
                <a:cs typeface="Comic Sans MS"/>
                <a:sym typeface="Comic Sans MS"/>
              </a:rPr>
              <a:t>School uniform can be purchased from ‘Pethau Plant’ in Ystradgynlais, 14 Station Road, Ystradgynlais, Swansea SA9 1NT 01639 844747</a:t>
            </a:r>
            <a:endParaRPr sz="3500">
              <a:latin typeface="Comic Sans MS"/>
              <a:ea typeface="Comic Sans MS"/>
              <a:cs typeface="Comic Sans MS"/>
              <a:sym typeface="Comic Sans MS"/>
            </a:endParaRPr>
          </a:p>
          <a:p>
            <a:pPr marL="0" lvl="0" indent="0" algn="l" rtl="0">
              <a:lnSpc>
                <a:spcPct val="90000"/>
              </a:lnSpc>
              <a:spcBef>
                <a:spcPts val="1800"/>
              </a:spcBef>
              <a:spcAft>
                <a:spcPts val="0"/>
              </a:spcAft>
              <a:buClr>
                <a:schemeClr val="dk1"/>
              </a:buClr>
              <a:buSzPct val="100000"/>
              <a:buNone/>
            </a:pPr>
            <a:r>
              <a:rPr lang="en-GB" sz="3500">
                <a:latin typeface="Comic Sans MS"/>
                <a:ea typeface="Comic Sans MS"/>
                <a:cs typeface="Comic Sans MS"/>
                <a:sym typeface="Comic Sans MS"/>
              </a:rPr>
              <a:t>In the interest of safety, the children should not wear loose or baggy T-shirts and shorts. Long hair must be tied up and no jewellery or watches are to be worn during the P.E. and games lessons.</a:t>
            </a:r>
            <a:endParaRPr/>
          </a:p>
          <a:p>
            <a:pPr marL="228600" lvl="0" indent="-228600" algn="l" rtl="0">
              <a:lnSpc>
                <a:spcPct val="90000"/>
              </a:lnSpc>
              <a:spcBef>
                <a:spcPts val="1000"/>
              </a:spcBef>
              <a:spcAft>
                <a:spcPts val="0"/>
              </a:spcAft>
              <a:buClr>
                <a:schemeClr val="dk1"/>
              </a:buClr>
              <a:buSzPct val="100000"/>
              <a:buChar char="•"/>
            </a:pPr>
            <a:r>
              <a:rPr lang="en-GB" sz="3500">
                <a:latin typeface="Comic Sans MS"/>
                <a:ea typeface="Comic Sans MS"/>
                <a:cs typeface="Comic Sans MS"/>
                <a:sym typeface="Comic Sans MS"/>
              </a:rPr>
              <a:t>Kit:       Indoor P.E. - Shorts and T-shirt.</a:t>
            </a:r>
            <a:endParaRPr/>
          </a:p>
          <a:p>
            <a:pPr marL="228600" lvl="0" indent="-228600" algn="l" rtl="0">
              <a:lnSpc>
                <a:spcPct val="90000"/>
              </a:lnSpc>
              <a:spcBef>
                <a:spcPts val="1000"/>
              </a:spcBef>
              <a:spcAft>
                <a:spcPts val="0"/>
              </a:spcAft>
              <a:buClr>
                <a:schemeClr val="dk1"/>
              </a:buClr>
              <a:buSzPct val="100000"/>
              <a:buChar char="•"/>
            </a:pPr>
            <a:r>
              <a:rPr lang="en-GB" sz="3500">
                <a:latin typeface="Comic Sans MS"/>
                <a:ea typeface="Comic Sans MS"/>
                <a:cs typeface="Comic Sans MS"/>
                <a:sym typeface="Comic Sans MS"/>
              </a:rPr>
              <a:t>             Outdoor P.E. – As above, plus trainers. Tracksuits can be worn throughout the winter.</a:t>
            </a:r>
            <a:endParaRPr/>
          </a:p>
          <a:p>
            <a:pPr marL="228600" lvl="0" indent="-228600" algn="l" rtl="0">
              <a:lnSpc>
                <a:spcPct val="90000"/>
              </a:lnSpc>
              <a:spcBef>
                <a:spcPts val="1000"/>
              </a:spcBef>
              <a:spcAft>
                <a:spcPts val="0"/>
              </a:spcAft>
              <a:buClr>
                <a:schemeClr val="dk1"/>
              </a:buClr>
              <a:buSzPct val="100000"/>
              <a:buChar char="•"/>
            </a:pPr>
            <a:r>
              <a:rPr lang="en-GB" sz="3500">
                <a:latin typeface="Comic Sans MS"/>
                <a:ea typeface="Comic Sans MS"/>
                <a:cs typeface="Comic Sans MS"/>
                <a:sym typeface="Comic Sans MS"/>
              </a:rPr>
              <a:t>             Swimming – Swimming costume (not a bikini or long shorts) and towel.</a:t>
            </a:r>
            <a:endParaRPr/>
          </a:p>
          <a:p>
            <a:pPr marL="228600" lvl="0" indent="-198120" algn="l" rtl="0">
              <a:lnSpc>
                <a:spcPct val="90000"/>
              </a:lnSpc>
              <a:spcBef>
                <a:spcPts val="0"/>
              </a:spcBef>
              <a:spcAft>
                <a:spcPts val="0"/>
              </a:spcAft>
              <a:buClr>
                <a:schemeClr val="dk1"/>
              </a:buClr>
              <a:buSzPct val="100000"/>
              <a:buNone/>
            </a:pPr>
            <a:endParaRPr sz="1200">
              <a:latin typeface="Comic Sans MS"/>
              <a:ea typeface="Comic Sans MS"/>
              <a:cs typeface="Comic Sans MS"/>
              <a:sym typeface="Comic Sans MS"/>
            </a:endParaRPr>
          </a:p>
          <a:p>
            <a:pPr marL="0" lvl="0" indent="0" algn="l" rtl="0">
              <a:lnSpc>
                <a:spcPct val="90000"/>
              </a:lnSpc>
              <a:spcBef>
                <a:spcPts val="800"/>
              </a:spcBef>
              <a:spcAft>
                <a:spcPts val="0"/>
              </a:spcAft>
              <a:buClr>
                <a:schemeClr val="dk1"/>
              </a:buClr>
              <a:buSzPct val="100000"/>
              <a:buNone/>
            </a:pPr>
            <a:r>
              <a:rPr lang="en-GB" sz="1200">
                <a:latin typeface="Times New Roman"/>
                <a:ea typeface="Times New Roman"/>
                <a:cs typeface="Times New Roman"/>
                <a:sym typeface="Times New Roman"/>
              </a:rPr>
              <a:t>			</a:t>
            </a:r>
            <a:r>
              <a:rPr lang="en-GB" sz="1200">
                <a:latin typeface="Comic Sans MS"/>
                <a:ea typeface="Comic Sans MS"/>
                <a:cs typeface="Comic Sans MS"/>
                <a:sym typeface="Comic Sans MS"/>
              </a:rPr>
              <a:t>	</a:t>
            </a:r>
            <a:endParaRPr sz="1200"/>
          </a:p>
          <a:p>
            <a:pPr marL="228600" lvl="0" indent="-198120" algn="l" rtl="0">
              <a:lnSpc>
                <a:spcPct val="90000"/>
              </a:lnSpc>
              <a:spcBef>
                <a:spcPts val="800"/>
              </a:spcBef>
              <a:spcAft>
                <a:spcPts val="0"/>
              </a:spcAft>
              <a:buClr>
                <a:schemeClr val="dk1"/>
              </a:buClr>
              <a:buSzPct val="100000"/>
              <a:buNone/>
            </a:pPr>
            <a:endParaRPr sz="1200"/>
          </a:p>
          <a:p>
            <a:pPr marL="0" marR="0" lvl="0" indent="0" algn="l" rtl="0">
              <a:lnSpc>
                <a:spcPct val="100000"/>
              </a:lnSpc>
              <a:spcBef>
                <a:spcPts val="800"/>
              </a:spcBef>
              <a:spcAft>
                <a:spcPts val="0"/>
              </a:spcAft>
              <a:buClr>
                <a:schemeClr val="dk1"/>
              </a:buClr>
              <a:buSzPct val="100000"/>
              <a:buFont typeface="Calibri"/>
              <a:buNone/>
            </a:pPr>
            <a:endParaRPr sz="1200" b="1" i="0" u="sng" strike="noStrike" cap="none">
              <a:solidFill>
                <a:schemeClr val="dk1"/>
              </a:solidFill>
              <a:latin typeface="Comic Sans MS"/>
              <a:ea typeface="Comic Sans MS"/>
              <a:cs typeface="Comic Sans MS"/>
              <a:sym typeface="Comic Sans MS"/>
            </a:endParaRPr>
          </a:p>
          <a:p>
            <a:pPr marL="0" marR="0" lvl="0" indent="0" algn="l" rtl="0">
              <a:lnSpc>
                <a:spcPct val="100000"/>
              </a:lnSpc>
              <a:spcBef>
                <a:spcPts val="800"/>
              </a:spcBef>
              <a:spcAft>
                <a:spcPts val="0"/>
              </a:spcAft>
              <a:buClr>
                <a:schemeClr val="dk1"/>
              </a:buClr>
              <a:buSzPct val="100000"/>
              <a:buFont typeface="Calibri"/>
              <a:buNone/>
            </a:pPr>
            <a:endParaRPr sz="1800" b="0" i="0" u="none" strike="noStrike" cap="none">
              <a:solidFill>
                <a:schemeClr val="dk1"/>
              </a:solidFill>
              <a:latin typeface="Arial"/>
              <a:ea typeface="Arial"/>
              <a:cs typeface="Arial"/>
              <a:sym typeface="Arial"/>
            </a:endParaRPr>
          </a:p>
        </p:txBody>
      </p:sp>
      <p:sp>
        <p:nvSpPr>
          <p:cNvPr id="146" name="Google Shape;14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5</a:t>
            </a:fld>
            <a:endParaRPr/>
          </a:p>
        </p:txBody>
      </p:sp>
      <p:sp>
        <p:nvSpPr>
          <p:cNvPr id="147" name="Google Shape;147;p6"/>
          <p:cNvSpPr txBox="1"/>
          <p:nvPr/>
        </p:nvSpPr>
        <p:spPr>
          <a:xfrm>
            <a:off x="2786100" y="287070"/>
            <a:ext cx="5904656"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b="1" u="sng">
                <a:solidFill>
                  <a:schemeClr val="dk1"/>
                </a:solidFill>
                <a:latin typeface="Comic Sans MS"/>
                <a:ea typeface="Comic Sans MS"/>
                <a:cs typeface="Comic Sans MS"/>
                <a:sym typeface="Comic Sans MS"/>
              </a:rPr>
              <a:t>School Uniform</a:t>
            </a:r>
            <a:endParaRPr/>
          </a:p>
        </p:txBody>
      </p:sp>
      <p:sp>
        <p:nvSpPr>
          <p:cNvPr id="148" name="Google Shape;148;p6"/>
          <p:cNvSpPr txBox="1"/>
          <p:nvPr/>
        </p:nvSpPr>
        <p:spPr>
          <a:xfrm>
            <a:off x="1415480" y="4149080"/>
            <a:ext cx="2808312" cy="92333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             Red sweatshirt </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(with or without the school logo) or red hoodie </a:t>
            </a:r>
            <a:endParaRPr/>
          </a:p>
        </p:txBody>
      </p:sp>
      <p:sp>
        <p:nvSpPr>
          <p:cNvPr id="149" name="Google Shape;149;p6"/>
          <p:cNvSpPr txBox="1"/>
          <p:nvPr/>
        </p:nvSpPr>
        <p:spPr>
          <a:xfrm>
            <a:off x="4693060" y="4156116"/>
            <a:ext cx="2808312" cy="646331"/>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             Red and white gingham summer dress </a:t>
            </a:r>
            <a:endParaRPr/>
          </a:p>
        </p:txBody>
      </p:sp>
      <p:sp>
        <p:nvSpPr>
          <p:cNvPr id="150" name="Google Shape;150;p6"/>
          <p:cNvSpPr txBox="1"/>
          <p:nvPr/>
        </p:nvSpPr>
        <p:spPr>
          <a:xfrm>
            <a:off x="7824192" y="4181020"/>
            <a:ext cx="2088232"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Polo shirt ( white) </a:t>
            </a:r>
            <a:endParaRPr/>
          </a:p>
        </p:txBody>
      </p:sp>
      <p:sp>
        <p:nvSpPr>
          <p:cNvPr id="151" name="Google Shape;151;p6"/>
          <p:cNvSpPr txBox="1"/>
          <p:nvPr/>
        </p:nvSpPr>
        <p:spPr>
          <a:xfrm>
            <a:off x="4693060" y="5229200"/>
            <a:ext cx="2173572" cy="92333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             Black trousers, skirt, shorts or pinafore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2CC"/>
        </a:solidFill>
        <a:effectLst/>
      </p:bgPr>
    </p:bg>
    <p:spTree>
      <p:nvGrpSpPr>
        <p:cNvPr id="1" name="Shape 155"/>
        <p:cNvGrpSpPr/>
        <p:nvPr/>
      </p:nvGrpSpPr>
      <p:grpSpPr>
        <a:xfrm>
          <a:off x="0" y="0"/>
          <a:ext cx="0" cy="0"/>
          <a:chOff x="0" y="0"/>
          <a:chExt cx="0" cy="0"/>
        </a:xfrm>
      </p:grpSpPr>
      <p:sp>
        <p:nvSpPr>
          <p:cNvPr id="156" name="Google Shape;156;p7"/>
          <p:cNvSpPr txBox="1">
            <a:spLocks noGrp="1"/>
          </p:cNvSpPr>
          <p:nvPr>
            <p:ph type="title"/>
          </p:nvPr>
        </p:nvSpPr>
        <p:spPr>
          <a:xfrm>
            <a:off x="4007768" y="-166010"/>
            <a:ext cx="4465712" cy="54359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000"/>
              <a:buFont typeface="Comic Sans MS"/>
              <a:buNone/>
            </a:pPr>
            <a:r>
              <a:rPr lang="en-GB" sz="2000">
                <a:latin typeface="Comic Sans MS"/>
                <a:ea typeface="Comic Sans MS"/>
                <a:cs typeface="Comic Sans MS"/>
                <a:sym typeface="Comic Sans MS"/>
              </a:rPr>
              <a:t>Admissions to school </a:t>
            </a:r>
            <a:endParaRPr/>
          </a:p>
        </p:txBody>
      </p:sp>
      <p:sp>
        <p:nvSpPr>
          <p:cNvPr id="157" name="Google Shape;157;p7"/>
          <p:cNvSpPr txBox="1">
            <a:spLocks noGrp="1"/>
          </p:cNvSpPr>
          <p:nvPr>
            <p:ph type="body" idx="2"/>
          </p:nvPr>
        </p:nvSpPr>
        <p:spPr>
          <a:xfrm>
            <a:off x="47328" y="411318"/>
            <a:ext cx="11809312" cy="2192710"/>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600"/>
              <a:buNone/>
            </a:pPr>
            <a:r>
              <a:rPr lang="en-GB" b="1" u="sng">
                <a:latin typeface="Comic Sans MS"/>
                <a:ea typeface="Comic Sans MS"/>
                <a:cs typeface="Comic Sans MS"/>
                <a:sym typeface="Comic Sans MS"/>
              </a:rPr>
              <a:t>Administration for admission.</a:t>
            </a:r>
            <a:endParaRPr b="1">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ts val="1200"/>
              <a:buNone/>
            </a:pPr>
            <a:r>
              <a:rPr lang="en-GB" sz="1200">
                <a:latin typeface="Comic Sans MS"/>
                <a:ea typeface="Comic Sans MS"/>
                <a:cs typeface="Comic Sans MS"/>
                <a:sym typeface="Comic Sans MS"/>
              </a:rPr>
              <a:t>All admissions to Golwg y Cwm are through application to Powys LA. The parent should apply to the authority through the admissions department in order to secure a place at the school  Admissions officers can be contacted on 01597 826477.</a:t>
            </a:r>
            <a:endParaRPr/>
          </a:p>
          <a:p>
            <a:pPr marL="0" lvl="0" indent="0" algn="l" rtl="0">
              <a:lnSpc>
                <a:spcPct val="90000"/>
              </a:lnSpc>
              <a:spcBef>
                <a:spcPts val="1000"/>
              </a:spcBef>
              <a:spcAft>
                <a:spcPts val="0"/>
              </a:spcAft>
              <a:buClr>
                <a:schemeClr val="dk1"/>
              </a:buClr>
              <a:buSzPts val="1200"/>
              <a:buNone/>
            </a:pPr>
            <a:r>
              <a:rPr lang="en-GB" sz="1200">
                <a:latin typeface="Comic Sans MS"/>
                <a:ea typeface="Comic Sans MS"/>
                <a:cs typeface="Comic Sans MS"/>
                <a:sym typeface="Comic Sans MS"/>
              </a:rPr>
              <a:t> Appeals against any decisions made should follow the County appeals procedure. </a:t>
            </a:r>
            <a:endParaRPr/>
          </a:p>
          <a:p>
            <a:pPr marL="0" lvl="0" indent="0" algn="l" rtl="0">
              <a:lnSpc>
                <a:spcPct val="90000"/>
              </a:lnSpc>
              <a:spcBef>
                <a:spcPts val="1000"/>
              </a:spcBef>
              <a:spcAft>
                <a:spcPts val="0"/>
              </a:spcAft>
              <a:buClr>
                <a:schemeClr val="dk1"/>
              </a:buClr>
              <a:buSzPts val="1200"/>
              <a:buNone/>
            </a:pPr>
            <a:r>
              <a:rPr lang="en-GB" sz="1200">
                <a:latin typeface="Comic Sans MS"/>
                <a:ea typeface="Comic Sans MS"/>
                <a:cs typeface="Comic Sans MS"/>
                <a:sym typeface="Comic Sans MS"/>
              </a:rPr>
              <a:t>Upon entry to Golwg y Cwm, parents are required to complete registration and medical forms in full for each child.</a:t>
            </a:r>
            <a:endParaRPr/>
          </a:p>
          <a:p>
            <a:pPr marL="0" lvl="0" indent="0" algn="l" rtl="0">
              <a:lnSpc>
                <a:spcPct val="90000"/>
              </a:lnSpc>
              <a:spcBef>
                <a:spcPts val="1000"/>
              </a:spcBef>
              <a:spcAft>
                <a:spcPts val="0"/>
              </a:spcAft>
              <a:buClr>
                <a:schemeClr val="dk1"/>
              </a:buClr>
              <a:buSzPts val="1200"/>
              <a:buNone/>
            </a:pPr>
            <a:r>
              <a:rPr lang="en-GB" sz="1200" b="1">
                <a:latin typeface="Comic Sans MS"/>
                <a:ea typeface="Comic Sans MS"/>
                <a:cs typeface="Comic Sans MS"/>
                <a:sym typeface="Comic Sans MS"/>
              </a:rPr>
              <a:t>This is very important since it provides us with essential information about contact telephone numbers in case of an emergency.</a:t>
            </a:r>
            <a:endParaRPr sz="1200">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ts val="1200"/>
              <a:buNone/>
            </a:pPr>
            <a:r>
              <a:rPr lang="en-GB" sz="1200">
                <a:latin typeface="Comic Sans MS"/>
                <a:ea typeface="Comic Sans MS"/>
                <a:cs typeface="Comic Sans MS"/>
                <a:sym typeface="Comic Sans MS"/>
              </a:rPr>
              <a:t>It is also important at this stage to note any particular conditions or needs a child may have e.g. allergies, dietary. Golwg Y Cwm utilise “Parent mail”, We would encourage parents to sign up for the free service with the school secretary to ensure you receive regular information electronically from the school including details of events and school trips.</a:t>
            </a:r>
            <a:endParaRPr/>
          </a:p>
          <a:p>
            <a:pPr marL="0" lvl="0" indent="0" algn="l" rtl="0">
              <a:lnSpc>
                <a:spcPct val="90000"/>
              </a:lnSpc>
              <a:spcBef>
                <a:spcPts val="1000"/>
              </a:spcBef>
              <a:spcAft>
                <a:spcPts val="0"/>
              </a:spcAft>
              <a:buClr>
                <a:schemeClr val="dk1"/>
              </a:buClr>
              <a:buSzPts val="1600"/>
              <a:buNone/>
            </a:pPr>
            <a:endParaRPr>
              <a:latin typeface="Comic Sans MS"/>
              <a:ea typeface="Comic Sans MS"/>
              <a:cs typeface="Comic Sans MS"/>
              <a:sym typeface="Comic Sans MS"/>
            </a:endParaRPr>
          </a:p>
        </p:txBody>
      </p:sp>
      <p:sp>
        <p:nvSpPr>
          <p:cNvPr id="158" name="Google Shape;15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6</a:t>
            </a:fld>
            <a:endParaRPr/>
          </a:p>
        </p:txBody>
      </p:sp>
      <p:sp>
        <p:nvSpPr>
          <p:cNvPr id="159" name="Google Shape;159;p7"/>
          <p:cNvSpPr/>
          <p:nvPr/>
        </p:nvSpPr>
        <p:spPr>
          <a:xfrm>
            <a:off x="129782" y="2815169"/>
            <a:ext cx="11726858" cy="1692771"/>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u="sng">
                <a:solidFill>
                  <a:schemeClr val="dk1"/>
                </a:solidFill>
                <a:latin typeface="Comic Sans MS"/>
                <a:ea typeface="Comic Sans MS"/>
                <a:cs typeface="Comic Sans MS"/>
                <a:sym typeface="Comic Sans MS"/>
              </a:rPr>
              <a:t>In to Ysgol Golwg Y Cwm…</a:t>
            </a:r>
            <a:endParaRPr sz="18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200">
                <a:solidFill>
                  <a:schemeClr val="dk1"/>
                </a:solidFill>
                <a:latin typeface="Comic Sans MS"/>
                <a:ea typeface="Comic Sans MS"/>
                <a:cs typeface="Comic Sans MS"/>
                <a:sym typeface="Comic Sans MS"/>
              </a:rPr>
              <a:t>The Ser Bach Y Cwm Playgroup is the main setting from which rising  5 year olds come into our Reception class. The playgroup can accommodate up to 67 children on a part-time basis. Children can start at Ser Bach y Cwm the term after they are 2. If the children live within the Flying Start area they are eligible for 10 hours free funding. All children are eligible for government funding the term after they 3</a:t>
            </a:r>
            <a:r>
              <a:rPr lang="en-GB" sz="1200" baseline="30000">
                <a:solidFill>
                  <a:schemeClr val="dk1"/>
                </a:solidFill>
                <a:latin typeface="Comic Sans MS"/>
                <a:ea typeface="Comic Sans MS"/>
                <a:cs typeface="Comic Sans MS"/>
                <a:sym typeface="Comic Sans MS"/>
              </a:rPr>
              <a:t>rd</a:t>
            </a:r>
            <a:r>
              <a:rPr lang="en-GB" sz="1200">
                <a:solidFill>
                  <a:schemeClr val="dk1"/>
                </a:solidFill>
                <a:latin typeface="Comic Sans MS"/>
                <a:ea typeface="Comic Sans MS"/>
                <a:cs typeface="Comic Sans MS"/>
                <a:sym typeface="Comic Sans MS"/>
              </a:rPr>
              <a:t> birthday. Children aged 3/4 and above are entitled to 10hours free childcare. </a:t>
            </a:r>
            <a:endParaRPr/>
          </a:p>
          <a:p>
            <a:pPr marL="0" marR="0" lvl="0" indent="0" algn="l" rtl="0">
              <a:spcBef>
                <a:spcPts val="0"/>
              </a:spcBef>
              <a:spcAft>
                <a:spcPts val="0"/>
              </a:spcAft>
              <a:buNone/>
            </a:pPr>
            <a:r>
              <a:rPr lang="en-GB" sz="1200">
                <a:solidFill>
                  <a:schemeClr val="dk1"/>
                </a:solidFill>
                <a:latin typeface="Comic Sans MS"/>
                <a:ea typeface="Comic Sans MS"/>
                <a:cs typeface="Comic Sans MS"/>
                <a:sym typeface="Comic Sans MS"/>
              </a:rPr>
              <a:t>Ser Bach y Cwm  is part of the school, which means there is a smooth transition to the Reception Class. This is further facilitated by the children and parents being invited to spend a number of sessions in the Reception class the term before they are due to start. This enables them to get to know their new teacher, surroundings and classmates and prepares them for life in the Nursery Class. </a:t>
            </a:r>
            <a:endParaRPr sz="1200">
              <a:solidFill>
                <a:schemeClr val="dk1"/>
              </a:solidFill>
              <a:latin typeface="Comic Sans MS"/>
              <a:ea typeface="Comic Sans MS"/>
              <a:cs typeface="Comic Sans MS"/>
              <a:sym typeface="Comic Sans MS"/>
            </a:endParaRPr>
          </a:p>
        </p:txBody>
      </p:sp>
      <p:sp>
        <p:nvSpPr>
          <p:cNvPr id="160" name="Google Shape;160;p7"/>
          <p:cNvSpPr/>
          <p:nvPr/>
        </p:nvSpPr>
        <p:spPr>
          <a:xfrm>
            <a:off x="108078" y="4941168"/>
            <a:ext cx="11548190" cy="1292662"/>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u="sng">
                <a:solidFill>
                  <a:schemeClr val="dk1"/>
                </a:solidFill>
                <a:latin typeface="Comic Sans MS"/>
                <a:ea typeface="Comic Sans MS"/>
                <a:cs typeface="Comic Sans MS"/>
                <a:sym typeface="Comic Sans MS"/>
              </a:rPr>
              <a:t>And out again...</a:t>
            </a:r>
            <a:endParaRPr sz="180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200">
                <a:solidFill>
                  <a:schemeClr val="dk1"/>
                </a:solidFill>
                <a:latin typeface="Comic Sans MS"/>
                <a:ea typeface="Comic Sans MS"/>
                <a:cs typeface="Comic Sans MS"/>
                <a:sym typeface="Comic Sans MS"/>
              </a:rPr>
              <a:t>When children in Year 6 transfer to the secondary school of their choice, every effort is made to prepare them for this exciting move. Staff from Maesydderwen visit the school and the children, in turn, spend a number days at the secondary school towards the end of the summer term. Information records are transferred to the respective schools, and pupils complete transition booklets, which accompany them to their new destinations.</a:t>
            </a:r>
            <a:endParaRPr/>
          </a:p>
          <a:p>
            <a:pPr marL="0" marR="0" lvl="0" indent="0" algn="l" rtl="0">
              <a:spcBef>
                <a:spcPts val="0"/>
              </a:spcBef>
              <a:spcAft>
                <a:spcPts val="0"/>
              </a:spcAft>
              <a:buNone/>
            </a:pPr>
            <a:r>
              <a:rPr lang="en-GB" sz="1200">
                <a:solidFill>
                  <a:schemeClr val="dk1"/>
                </a:solidFill>
                <a:latin typeface="Comic Sans MS"/>
                <a:ea typeface="Comic Sans MS"/>
                <a:cs typeface="Comic Sans MS"/>
                <a:sym typeface="Comic Sans MS"/>
              </a:rPr>
              <a:t>Our aim at Golwg Y Cwm is to have equipped our pupils with the life skills necessary to cope with the transfer and enable them to fulfil their potential in whatever they choose to do.</a:t>
            </a:r>
            <a:endParaRPr sz="1200">
              <a:solidFill>
                <a:schemeClr val="dk1"/>
              </a:solidFill>
              <a:latin typeface="Comic Sans MS"/>
              <a:ea typeface="Comic Sans MS"/>
              <a:cs typeface="Comic Sans MS"/>
              <a:sym typeface="Comic Sans M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1EFD8"/>
        </a:solidFill>
        <a:effectLst/>
      </p:bgPr>
    </p:bg>
    <p:spTree>
      <p:nvGrpSpPr>
        <p:cNvPr id="1" name="Shape 164"/>
        <p:cNvGrpSpPr/>
        <p:nvPr/>
      </p:nvGrpSpPr>
      <p:grpSpPr>
        <a:xfrm>
          <a:off x="0" y="0"/>
          <a:ext cx="0" cy="0"/>
          <a:chOff x="0" y="0"/>
          <a:chExt cx="0" cy="0"/>
        </a:xfrm>
      </p:grpSpPr>
      <p:sp>
        <p:nvSpPr>
          <p:cNvPr id="165" name="Google Shape;165;p8"/>
          <p:cNvSpPr/>
          <p:nvPr/>
        </p:nvSpPr>
        <p:spPr>
          <a:xfrm>
            <a:off x="4517368" y="-47834"/>
            <a:ext cx="470073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u="sng">
                <a:solidFill>
                  <a:schemeClr val="dk1"/>
                </a:solidFill>
                <a:latin typeface="Comic Sans MS"/>
                <a:ea typeface="Comic Sans MS"/>
                <a:cs typeface="Comic Sans MS"/>
                <a:sym typeface="Comic Sans MS"/>
              </a:rPr>
              <a:t>Daily Routines </a:t>
            </a:r>
            <a:endParaRPr/>
          </a:p>
        </p:txBody>
      </p:sp>
      <p:sp>
        <p:nvSpPr>
          <p:cNvPr id="166" name="Google Shape;166;p8"/>
          <p:cNvSpPr/>
          <p:nvPr/>
        </p:nvSpPr>
        <p:spPr>
          <a:xfrm>
            <a:off x="407368" y="776588"/>
            <a:ext cx="11377264" cy="707886"/>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400">
                <a:solidFill>
                  <a:schemeClr val="dk1"/>
                </a:solidFill>
                <a:latin typeface="Comic Sans MS"/>
                <a:ea typeface="Comic Sans MS"/>
                <a:cs typeface="Comic Sans MS"/>
                <a:sym typeface="Comic Sans MS"/>
              </a:rPr>
              <a:t>The Head teacher and deputy head teacher are usually available to meet and greet parents in the morning. However, there are times when the Head teacher is attending meetings. Please contact the school to make an appointment whenever possible.</a:t>
            </a:r>
            <a:endParaRPr/>
          </a:p>
          <a:p>
            <a:pPr marL="0" marR="0" lvl="0" indent="0" algn="l" rtl="0">
              <a:spcBef>
                <a:spcPts val="0"/>
              </a:spcBef>
              <a:spcAft>
                <a:spcPts val="0"/>
              </a:spcAft>
              <a:buNone/>
            </a:pPr>
            <a:endParaRPr sz="1200">
              <a:solidFill>
                <a:schemeClr val="dk1"/>
              </a:solidFill>
              <a:latin typeface="Corsiva"/>
              <a:ea typeface="Corsiva"/>
              <a:cs typeface="Corsiva"/>
              <a:sym typeface="Corsiva"/>
            </a:endParaRPr>
          </a:p>
        </p:txBody>
      </p:sp>
      <p:sp>
        <p:nvSpPr>
          <p:cNvPr id="167" name="Google Shape;167;p8"/>
          <p:cNvSpPr txBox="1"/>
          <p:nvPr/>
        </p:nvSpPr>
        <p:spPr>
          <a:xfrm>
            <a:off x="407368" y="1696819"/>
            <a:ext cx="11521280" cy="576064"/>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omic Sans MS"/>
              <a:buNone/>
            </a:pPr>
            <a:r>
              <a:rPr lang="en-GB" sz="1600" b="0" i="0" u="none" strike="noStrike" cap="none">
                <a:solidFill>
                  <a:schemeClr val="dk1"/>
                </a:solidFill>
                <a:latin typeface="Comic Sans MS"/>
                <a:ea typeface="Comic Sans MS"/>
                <a:cs typeface="Comic Sans MS"/>
                <a:sym typeface="Comic Sans MS"/>
              </a:rPr>
              <a:t>Visitors and Parents are welcome to visit us at any time. When visits are made during the day they are requested to sign in at reception so that, in case of emergencies, staff know who is on the premises.</a:t>
            </a:r>
            <a:endParaRPr sz="1600" b="0" i="0" u="none" strike="noStrike" cap="none">
              <a:solidFill>
                <a:schemeClr val="dk1"/>
              </a:solidFill>
              <a:latin typeface="Arial"/>
              <a:ea typeface="Arial"/>
              <a:cs typeface="Arial"/>
              <a:sym typeface="Arial"/>
            </a:endParaRPr>
          </a:p>
        </p:txBody>
      </p:sp>
      <p:sp>
        <p:nvSpPr>
          <p:cNvPr id="168" name="Google Shape;168;p8"/>
          <p:cNvSpPr txBox="1"/>
          <p:nvPr/>
        </p:nvSpPr>
        <p:spPr>
          <a:xfrm>
            <a:off x="407368" y="2485228"/>
            <a:ext cx="4343400" cy="1675411"/>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Comic Sans MS"/>
              <a:buNone/>
            </a:pPr>
            <a:r>
              <a:rPr lang="en-GB" sz="1200" b="0" i="0" u="sng" strike="noStrike" cap="none" dirty="0">
                <a:solidFill>
                  <a:schemeClr val="dk1"/>
                </a:solidFill>
                <a:latin typeface="Comic Sans MS"/>
                <a:ea typeface="Comic Sans MS"/>
                <a:cs typeface="Comic Sans MS"/>
                <a:sym typeface="Comic Sans MS"/>
              </a:rPr>
              <a:t>Main School Hours.</a:t>
            </a:r>
            <a:endParaRPr sz="1200" b="0" i="0" u="none" strike="noStrike" cap="none" dirty="0">
              <a:solidFill>
                <a:schemeClr val="dk1"/>
              </a:solidFill>
              <a:latin typeface="Comic Sans MS"/>
              <a:ea typeface="Comic Sans MS"/>
              <a:cs typeface="Comic Sans MS"/>
              <a:sym typeface="Comic Sans MS"/>
            </a:endParaRPr>
          </a:p>
          <a:p>
            <a:pPr marL="0" marR="0" lvl="0" indent="0" algn="ctr" rtl="0">
              <a:lnSpc>
                <a:spcPct val="100000"/>
              </a:lnSpc>
              <a:spcBef>
                <a:spcPts val="800"/>
              </a:spcBef>
              <a:spcAft>
                <a:spcPts val="0"/>
              </a:spcAft>
              <a:buClr>
                <a:schemeClr val="dk1"/>
              </a:buClr>
              <a:buSzPts val="1200"/>
              <a:buFont typeface="Comic Sans MS"/>
              <a:buNone/>
            </a:pPr>
            <a:r>
              <a:rPr lang="en-GB" sz="1200" b="1" i="0" u="none" strike="noStrike" cap="none" dirty="0">
                <a:solidFill>
                  <a:schemeClr val="dk1"/>
                </a:solidFill>
                <a:latin typeface="Comic Sans MS"/>
                <a:ea typeface="Comic Sans MS"/>
                <a:cs typeface="Comic Sans MS"/>
                <a:sym typeface="Comic Sans MS"/>
              </a:rPr>
              <a:t>Morning session: 8.50a.m. – 12.15p.m.</a:t>
            </a:r>
            <a:endParaRPr dirty="0"/>
          </a:p>
          <a:p>
            <a:pPr marL="0" marR="0" lvl="0" indent="0" algn="ctr" rtl="0">
              <a:lnSpc>
                <a:spcPct val="100000"/>
              </a:lnSpc>
              <a:spcBef>
                <a:spcPts val="0"/>
              </a:spcBef>
              <a:spcAft>
                <a:spcPts val="0"/>
              </a:spcAft>
              <a:buClr>
                <a:schemeClr val="dk1"/>
              </a:buClr>
              <a:buSzPts val="1200"/>
              <a:buFont typeface="Comic Sans MS"/>
              <a:buNone/>
            </a:pPr>
            <a:r>
              <a:rPr lang="en-GB" sz="1200" b="0" i="0" u="none" strike="noStrike" cap="none" dirty="0">
                <a:solidFill>
                  <a:schemeClr val="dk1"/>
                </a:solidFill>
                <a:latin typeface="Comic Sans MS"/>
                <a:ea typeface="Comic Sans MS"/>
                <a:cs typeface="Comic Sans MS"/>
                <a:sym typeface="Comic Sans MS"/>
              </a:rPr>
              <a:t>            Break: 10.40a.m. – 11a.m.</a:t>
            </a:r>
            <a:endParaRPr dirty="0"/>
          </a:p>
          <a:p>
            <a:pPr marL="0" marR="0" lvl="0" indent="0" algn="ctr" rtl="0">
              <a:lnSpc>
                <a:spcPct val="100000"/>
              </a:lnSpc>
              <a:spcBef>
                <a:spcPts val="0"/>
              </a:spcBef>
              <a:spcAft>
                <a:spcPts val="0"/>
              </a:spcAft>
              <a:buClr>
                <a:schemeClr val="dk1"/>
              </a:buClr>
              <a:buSzPts val="1200"/>
              <a:buFont typeface="Comic Sans MS"/>
              <a:buNone/>
            </a:pPr>
            <a:r>
              <a:rPr lang="en-GB" sz="1200" b="0" i="0" u="none" strike="noStrike" cap="none" dirty="0">
                <a:solidFill>
                  <a:schemeClr val="dk1"/>
                </a:solidFill>
                <a:latin typeface="Comic Sans MS"/>
                <a:ea typeface="Comic Sans MS"/>
                <a:cs typeface="Comic Sans MS"/>
                <a:sym typeface="Comic Sans MS"/>
              </a:rPr>
              <a:t>            Lunch:  12.15p.m. – 1.15p.m.</a:t>
            </a:r>
            <a:endParaRPr dirty="0"/>
          </a:p>
          <a:p>
            <a:pPr marL="0" marR="0" lvl="0" indent="0" algn="ctr" rtl="0">
              <a:lnSpc>
                <a:spcPct val="100000"/>
              </a:lnSpc>
              <a:spcBef>
                <a:spcPts val="0"/>
              </a:spcBef>
              <a:spcAft>
                <a:spcPts val="0"/>
              </a:spcAft>
              <a:buClr>
                <a:schemeClr val="dk1"/>
              </a:buClr>
              <a:buSzPts val="1200"/>
              <a:buFont typeface="Comic Sans MS"/>
              <a:buNone/>
            </a:pPr>
            <a:r>
              <a:rPr lang="en-GB" sz="1200" b="1" i="0" u="none" strike="noStrike" cap="none" dirty="0">
                <a:solidFill>
                  <a:schemeClr val="dk1"/>
                </a:solidFill>
                <a:latin typeface="Comic Sans MS"/>
                <a:ea typeface="Comic Sans MS"/>
                <a:cs typeface="Comic Sans MS"/>
                <a:sym typeface="Comic Sans MS"/>
              </a:rPr>
              <a:t>Afternoon session: Infants – 1.15p.m.3.15p.m.</a:t>
            </a:r>
            <a:endParaRPr dirty="0"/>
          </a:p>
          <a:p>
            <a:pPr marL="0" marR="0" lvl="0" indent="0" algn="ctr" rtl="0">
              <a:lnSpc>
                <a:spcPct val="100000"/>
              </a:lnSpc>
              <a:spcBef>
                <a:spcPts val="0"/>
              </a:spcBef>
              <a:spcAft>
                <a:spcPts val="0"/>
              </a:spcAft>
              <a:buClr>
                <a:schemeClr val="dk1"/>
              </a:buClr>
              <a:buSzPts val="1200"/>
              <a:buFont typeface="Comic Sans MS"/>
              <a:buNone/>
            </a:pPr>
            <a:r>
              <a:rPr lang="en-GB" sz="1200" b="1" i="0" u="none" strike="noStrike" cap="none" dirty="0">
                <a:solidFill>
                  <a:schemeClr val="dk1"/>
                </a:solidFill>
                <a:latin typeface="Comic Sans MS"/>
                <a:ea typeface="Comic Sans MS"/>
                <a:cs typeface="Comic Sans MS"/>
                <a:sym typeface="Comic Sans MS"/>
              </a:rPr>
              <a:t>Juniors – 1.15p.m. – 3.15p.m.</a:t>
            </a:r>
            <a:endParaRPr dirty="0"/>
          </a:p>
          <a:p>
            <a:pPr marL="0" marR="0" lvl="0" indent="0" algn="ctr" rtl="0">
              <a:lnSpc>
                <a:spcPct val="100000"/>
              </a:lnSpc>
              <a:spcBef>
                <a:spcPts val="0"/>
              </a:spcBef>
              <a:spcAft>
                <a:spcPts val="0"/>
              </a:spcAft>
              <a:buClr>
                <a:schemeClr val="dk1"/>
              </a:buClr>
              <a:buSzPts val="1200"/>
              <a:buFont typeface="Comic Sans MS"/>
              <a:buNone/>
            </a:pPr>
            <a:r>
              <a:rPr lang="en-GB" sz="1200" b="0" i="0" u="none" strike="noStrike" cap="none" dirty="0">
                <a:solidFill>
                  <a:schemeClr val="dk1"/>
                </a:solidFill>
                <a:latin typeface="Comic Sans MS"/>
                <a:ea typeface="Comic Sans MS"/>
                <a:cs typeface="Comic Sans MS"/>
                <a:sym typeface="Comic Sans MS"/>
              </a:rPr>
              <a:t>Break: Infants – 2.15p.m. – 2.30p.m.</a:t>
            </a:r>
            <a:endParaRPr dirty="0"/>
          </a:p>
          <a:p>
            <a:pPr marL="0" marR="0" lvl="0" indent="0" algn="ctr"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omic Sans MS"/>
              <a:ea typeface="Comic Sans MS"/>
              <a:cs typeface="Comic Sans MS"/>
              <a:sym typeface="Comic Sans MS"/>
            </a:endParaRPr>
          </a:p>
        </p:txBody>
      </p:sp>
      <p:sp>
        <p:nvSpPr>
          <p:cNvPr id="169" name="Google Shape;169;p8"/>
          <p:cNvSpPr txBox="1"/>
          <p:nvPr/>
        </p:nvSpPr>
        <p:spPr>
          <a:xfrm>
            <a:off x="6023992" y="2485228"/>
            <a:ext cx="4458072" cy="1675411"/>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Comic Sans MS"/>
              <a:buNone/>
            </a:pPr>
            <a:r>
              <a:rPr lang="en-GB" sz="1400" b="0" i="0" u="sng" strike="noStrike" cap="none">
                <a:solidFill>
                  <a:schemeClr val="dk1"/>
                </a:solidFill>
                <a:latin typeface="Comic Sans MS"/>
                <a:ea typeface="Comic Sans MS"/>
                <a:cs typeface="Comic Sans MS"/>
                <a:sym typeface="Comic Sans MS"/>
              </a:rPr>
              <a:t>Ser Bach Y Cwm</a:t>
            </a:r>
            <a:endParaRPr/>
          </a:p>
          <a:p>
            <a:pPr marL="0" marR="0" lvl="0" indent="0" algn="ctr" rtl="0">
              <a:lnSpc>
                <a:spcPct val="100000"/>
              </a:lnSpc>
              <a:spcBef>
                <a:spcPts val="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Ser Bach y Cwm offers wrap around day care. Session times for the 2 year old setting, the 3 year old setting and wrap around care can be found in appendix   </a:t>
            </a:r>
            <a:endParaRPr sz="1400" b="0" i="0" u="none" strike="noStrike" cap="none">
              <a:solidFill>
                <a:schemeClr val="dk1"/>
              </a:solidFill>
              <a:latin typeface="Comic Sans MS"/>
              <a:ea typeface="Comic Sans MS"/>
              <a:cs typeface="Comic Sans MS"/>
              <a:sym typeface="Comic Sans MS"/>
            </a:endParaRPr>
          </a:p>
        </p:txBody>
      </p:sp>
      <p:sp>
        <p:nvSpPr>
          <p:cNvPr id="170" name="Google Shape;170;p8"/>
          <p:cNvSpPr txBox="1"/>
          <p:nvPr/>
        </p:nvSpPr>
        <p:spPr>
          <a:xfrm>
            <a:off x="407368" y="4509120"/>
            <a:ext cx="4533056" cy="14859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Children should be collected promptly. </a:t>
            </a:r>
            <a:r>
              <a:rPr lang="en-GB" sz="1400">
                <a:solidFill>
                  <a:schemeClr val="dk1"/>
                </a:solidFill>
                <a:latin typeface="Comic Sans MS"/>
                <a:ea typeface="Comic Sans MS"/>
                <a:cs typeface="Comic Sans MS"/>
                <a:sym typeface="Comic Sans MS"/>
              </a:rPr>
              <a:t>Please complete a “collection at the end of the day“ form. </a:t>
            </a:r>
            <a:r>
              <a:rPr lang="en-GB" sz="1400" b="0" i="0" u="none" strike="noStrike" cap="none">
                <a:solidFill>
                  <a:schemeClr val="dk1"/>
                </a:solidFill>
                <a:latin typeface="Comic Sans MS"/>
                <a:ea typeface="Comic Sans MS"/>
                <a:cs typeface="Comic Sans MS"/>
                <a:sym typeface="Comic Sans MS"/>
              </a:rPr>
              <a:t> If you are unable to collect your child because of an emergency, please let the Head teacher know. Late collections cause unnecessary distress to the children involved.</a:t>
            </a:r>
            <a:endParaRPr sz="1400" b="0" i="0" u="none" strike="noStrike" cap="none">
              <a:solidFill>
                <a:schemeClr val="dk1"/>
              </a:solidFill>
              <a:latin typeface="Arial"/>
              <a:ea typeface="Arial"/>
              <a:cs typeface="Arial"/>
              <a:sym typeface="Arial"/>
            </a:endParaRPr>
          </a:p>
        </p:txBody>
      </p:sp>
      <p:sp>
        <p:nvSpPr>
          <p:cNvPr id="171" name="Google Shape;171;p8"/>
          <p:cNvSpPr txBox="1"/>
          <p:nvPr/>
        </p:nvSpPr>
        <p:spPr>
          <a:xfrm>
            <a:off x="6138664" y="4440659"/>
            <a:ext cx="4205808" cy="1895493"/>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We expect all children to arrive at school </a:t>
            </a:r>
            <a:r>
              <a:rPr lang="en-GB" sz="1400" b="1" i="0" u="none" strike="noStrike" cap="none">
                <a:solidFill>
                  <a:schemeClr val="dk1"/>
                </a:solidFill>
                <a:latin typeface="Comic Sans MS"/>
                <a:ea typeface="Comic Sans MS"/>
                <a:cs typeface="Comic Sans MS"/>
                <a:sym typeface="Comic Sans MS"/>
              </a:rPr>
              <a:t>punctually</a:t>
            </a:r>
            <a:r>
              <a:rPr lang="en-GB" sz="1400" b="0" i="0" u="none" strike="noStrike" cap="none">
                <a:solidFill>
                  <a:schemeClr val="dk1"/>
                </a:solidFill>
                <a:latin typeface="Comic Sans MS"/>
                <a:ea typeface="Comic Sans MS"/>
                <a:cs typeface="Comic Sans MS"/>
                <a:sym typeface="Comic Sans MS"/>
              </a:rPr>
              <a:t>. However, for reasons of personal safety, no child should be sent to school unduly early, unless they are attending Breakfast club which runs from 8.00 am until 8.30am.</a:t>
            </a:r>
            <a:endParaRPr/>
          </a:p>
          <a:p>
            <a:pPr marL="0" marR="0" lvl="0" indent="0" algn="l" rtl="0">
              <a:lnSpc>
                <a:spcPct val="100000"/>
              </a:lnSpc>
              <a:spcBef>
                <a:spcPts val="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Teachers assume responsibility for the children at 8.40a.m. and at the end of the school day until 3.25p.m</a:t>
            </a:r>
            <a:r>
              <a:rPr lang="en-GB" sz="1200" b="0" i="0" u="none" strike="noStrike" cap="none">
                <a:solidFill>
                  <a:schemeClr val="dk1"/>
                </a:solidFill>
                <a:latin typeface="Comic Sans MS"/>
                <a:ea typeface="Comic Sans MS"/>
                <a:cs typeface="Comic Sans MS"/>
                <a:sym typeface="Comic Sans MS"/>
              </a:rPr>
              <a:t>.</a:t>
            </a:r>
            <a:endParaRPr sz="1200" b="0" i="0" u="none" strike="noStrike" cap="none">
              <a:solidFill>
                <a:schemeClr val="dk1"/>
              </a:solidFill>
              <a:latin typeface="Comic Sans MS"/>
              <a:ea typeface="Comic Sans MS"/>
              <a:cs typeface="Comic Sans MS"/>
              <a:sym typeface="Comic Sans MS"/>
            </a:endParaRPr>
          </a:p>
        </p:txBody>
      </p:sp>
      <p:sp>
        <p:nvSpPr>
          <p:cNvPr id="172" name="Google Shape;17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9"/>
          <p:cNvSpPr txBox="1"/>
          <p:nvPr/>
        </p:nvSpPr>
        <p:spPr>
          <a:xfrm>
            <a:off x="335360" y="692696"/>
            <a:ext cx="3200400" cy="1143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Comic Sans MS"/>
              <a:buNone/>
            </a:pPr>
            <a:r>
              <a:rPr lang="en-GB" sz="1400" b="0" i="0" u="sng" strike="noStrike" cap="none">
                <a:solidFill>
                  <a:schemeClr val="dk1"/>
                </a:solidFill>
                <a:latin typeface="Comic Sans MS"/>
                <a:ea typeface="Comic Sans MS"/>
                <a:cs typeface="Comic Sans MS"/>
                <a:sym typeface="Comic Sans MS"/>
              </a:rPr>
              <a:t>Lunchtime Arrangements.</a:t>
            </a:r>
            <a:endParaRPr/>
          </a:p>
          <a:p>
            <a:pPr marL="0" marR="0" lvl="0" indent="0" algn="ctr" rtl="0">
              <a:lnSpc>
                <a:spcPct val="100000"/>
              </a:lnSpc>
              <a:spcBef>
                <a:spcPts val="80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Children may have a hot school dinner or bring a packed lunch if preferred.</a:t>
            </a:r>
            <a:endParaRPr sz="1400" b="0" i="0" u="none" strike="noStrike" cap="none">
              <a:solidFill>
                <a:schemeClr val="dk1"/>
              </a:solidFill>
              <a:latin typeface="Comic Sans MS"/>
              <a:ea typeface="Comic Sans MS"/>
              <a:cs typeface="Comic Sans MS"/>
              <a:sym typeface="Comic Sans MS"/>
            </a:endParaRPr>
          </a:p>
        </p:txBody>
      </p:sp>
      <p:sp>
        <p:nvSpPr>
          <p:cNvPr id="178" name="Google Shape;178;p9"/>
          <p:cNvSpPr txBox="1"/>
          <p:nvPr/>
        </p:nvSpPr>
        <p:spPr>
          <a:xfrm>
            <a:off x="3863752" y="819800"/>
            <a:ext cx="3514650" cy="11430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omic Sans MS"/>
              <a:buNone/>
            </a:pPr>
            <a:r>
              <a:rPr lang="en-GB" sz="1400" b="0" i="0" u="none" strike="noStrike" cap="none" dirty="0">
                <a:solidFill>
                  <a:schemeClr val="dk1"/>
                </a:solidFill>
                <a:latin typeface="Comic Sans MS"/>
                <a:ea typeface="Comic Sans MS"/>
                <a:cs typeface="Comic Sans MS"/>
                <a:sym typeface="Comic Sans MS"/>
              </a:rPr>
              <a:t>The cost of school meals is currently: £2.35 a day.</a:t>
            </a:r>
            <a:endParaRPr dirty="0"/>
          </a:p>
          <a:p>
            <a:pPr marL="0" marR="0" lvl="0" indent="0" algn="l" rtl="0">
              <a:lnSpc>
                <a:spcPct val="100000"/>
              </a:lnSpc>
              <a:spcBef>
                <a:spcPts val="0"/>
              </a:spcBef>
              <a:spcAft>
                <a:spcPts val="0"/>
              </a:spcAft>
              <a:buClr>
                <a:schemeClr val="dk1"/>
              </a:buClr>
              <a:buSzPts val="1400"/>
              <a:buFont typeface="Comic Sans MS"/>
              <a:buNone/>
            </a:pPr>
            <a:r>
              <a:rPr lang="en-GB" sz="1400" dirty="0">
                <a:solidFill>
                  <a:schemeClr val="dk1"/>
                </a:solidFill>
                <a:latin typeface="Comic Sans MS"/>
                <a:ea typeface="Comic Sans MS"/>
                <a:cs typeface="Comic Sans MS"/>
                <a:sym typeface="Comic Sans MS"/>
              </a:rPr>
              <a:t>However by April 2024 all children will have Universal Free School Meals entitlement.</a:t>
            </a:r>
            <a:endParaRPr sz="14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dirty="0">
              <a:solidFill>
                <a:schemeClr val="dk1"/>
              </a:solidFill>
              <a:latin typeface="Comic Sans MS"/>
              <a:ea typeface="Comic Sans MS"/>
              <a:cs typeface="Comic Sans MS"/>
              <a:sym typeface="Comic Sans MS"/>
            </a:endParaRPr>
          </a:p>
          <a:p>
            <a:pPr marL="0" marR="0" lvl="0" indent="0" algn="l" rtl="0">
              <a:lnSpc>
                <a:spcPct val="100000"/>
              </a:lnSpc>
              <a:spcBef>
                <a:spcPts val="800"/>
              </a:spcBef>
              <a:spcAft>
                <a:spcPts val="0"/>
              </a:spcAft>
              <a:buClr>
                <a:schemeClr val="dk1"/>
              </a:buClr>
              <a:buSzPts val="1200"/>
              <a:buFont typeface="Comic Sans MS"/>
              <a:buNone/>
            </a:pPr>
            <a:r>
              <a:rPr lang="en-GB" sz="1200" b="0" i="0" u="none" strike="noStrike" cap="none" dirty="0">
                <a:solidFill>
                  <a:schemeClr val="dk1"/>
                </a:solidFill>
                <a:latin typeface="Comic Sans MS"/>
                <a:ea typeface="Comic Sans MS"/>
                <a:cs typeface="Comic Sans MS"/>
                <a:sym typeface="Comic Sans MS"/>
              </a:rPr>
              <a:t>          </a:t>
            </a:r>
            <a:endParaRPr sz="1800" b="0" i="0" u="none" strike="noStrike" cap="none" dirty="0">
              <a:solidFill>
                <a:schemeClr val="dk1"/>
              </a:solidFill>
              <a:latin typeface="Arial"/>
              <a:ea typeface="Arial"/>
              <a:cs typeface="Arial"/>
              <a:sym typeface="Arial"/>
            </a:endParaRPr>
          </a:p>
        </p:txBody>
      </p:sp>
      <p:sp>
        <p:nvSpPr>
          <p:cNvPr id="179" name="Google Shape;179;p9"/>
          <p:cNvSpPr txBox="1"/>
          <p:nvPr/>
        </p:nvSpPr>
        <p:spPr>
          <a:xfrm>
            <a:off x="8112224" y="737587"/>
            <a:ext cx="3680625" cy="914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Dinner money is now collected </a:t>
            </a:r>
            <a:r>
              <a:rPr lang="en-GB" sz="1400">
                <a:solidFill>
                  <a:schemeClr val="dk1"/>
                </a:solidFill>
                <a:latin typeface="Comic Sans MS"/>
                <a:ea typeface="Comic Sans MS"/>
                <a:cs typeface="Comic Sans MS"/>
                <a:sym typeface="Comic Sans MS"/>
              </a:rPr>
              <a:t>online via parent pay. For further details please contact Mrs Ace - School Secretary </a:t>
            </a:r>
            <a:endParaRPr sz="1400" b="0" i="0" u="none" strike="noStrike" cap="none">
              <a:solidFill>
                <a:schemeClr val="dk1"/>
              </a:solidFill>
              <a:latin typeface="Comic Sans MS"/>
              <a:ea typeface="Comic Sans MS"/>
              <a:cs typeface="Comic Sans MS"/>
              <a:sym typeface="Comic Sans MS"/>
            </a:endParaRPr>
          </a:p>
        </p:txBody>
      </p:sp>
      <p:sp>
        <p:nvSpPr>
          <p:cNvPr id="180" name="Google Shape;180;p9"/>
          <p:cNvSpPr txBox="1"/>
          <p:nvPr/>
        </p:nvSpPr>
        <p:spPr>
          <a:xfrm>
            <a:off x="311301" y="2248056"/>
            <a:ext cx="4138778" cy="104494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Some families are entitled to free school meals. Information can be obtained from the School </a:t>
            </a:r>
            <a:r>
              <a:rPr lang="en-GB" sz="1400">
                <a:solidFill>
                  <a:schemeClr val="dk1"/>
                </a:solidFill>
                <a:latin typeface="Comic Sans MS"/>
                <a:ea typeface="Comic Sans MS"/>
                <a:cs typeface="Comic Sans MS"/>
                <a:sym typeface="Comic Sans MS"/>
              </a:rPr>
              <a:t>secretary </a:t>
            </a:r>
            <a:r>
              <a:rPr lang="en-GB" sz="1400" b="0" i="0" u="none" strike="noStrike" cap="none">
                <a:solidFill>
                  <a:schemeClr val="dk1"/>
                </a:solidFill>
                <a:latin typeface="Comic Sans MS"/>
                <a:ea typeface="Comic Sans MS"/>
                <a:cs typeface="Comic Sans MS"/>
                <a:sym typeface="Comic Sans MS"/>
              </a:rPr>
              <a:t>.</a:t>
            </a:r>
            <a:endParaRPr sz="1400" b="0" i="0" u="none" strike="noStrike" cap="none">
              <a:solidFill>
                <a:schemeClr val="dk1"/>
              </a:solidFill>
              <a:latin typeface="Arial"/>
              <a:ea typeface="Arial"/>
              <a:cs typeface="Arial"/>
              <a:sym typeface="Arial"/>
            </a:endParaRPr>
          </a:p>
        </p:txBody>
      </p:sp>
      <p:sp>
        <p:nvSpPr>
          <p:cNvPr id="181" name="Google Shape;181;p9"/>
          <p:cNvSpPr txBox="1"/>
          <p:nvPr/>
        </p:nvSpPr>
        <p:spPr>
          <a:xfrm>
            <a:off x="4871864" y="2060848"/>
            <a:ext cx="6743700" cy="892912"/>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A supply of water is always available in the cloakrooms and in the classroom. Children may bring their own water if they wish, but on no account should glass containers be sent to school. </a:t>
            </a:r>
            <a:endParaRPr sz="1400" b="0" i="0" u="none" strike="noStrike" cap="none">
              <a:solidFill>
                <a:schemeClr val="dk1"/>
              </a:solidFill>
              <a:latin typeface="Arial"/>
              <a:ea typeface="Arial"/>
              <a:cs typeface="Arial"/>
              <a:sym typeface="Arial"/>
            </a:endParaRPr>
          </a:p>
        </p:txBody>
      </p:sp>
      <p:sp>
        <p:nvSpPr>
          <p:cNvPr id="182" name="Google Shape;182;p9"/>
          <p:cNvSpPr txBox="1"/>
          <p:nvPr/>
        </p:nvSpPr>
        <p:spPr>
          <a:xfrm>
            <a:off x="506810" y="3643019"/>
            <a:ext cx="3028950" cy="914400"/>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Mid-day supervisory assistants are employed to look after the children whilst they are eating and playing.</a:t>
            </a:r>
            <a:endParaRPr sz="1400" b="0" i="0" u="none" strike="noStrike" cap="none">
              <a:solidFill>
                <a:schemeClr val="dk1"/>
              </a:solidFill>
              <a:latin typeface="Arial"/>
              <a:ea typeface="Arial"/>
              <a:cs typeface="Arial"/>
              <a:sym typeface="Arial"/>
            </a:endParaRPr>
          </a:p>
        </p:txBody>
      </p:sp>
      <p:sp>
        <p:nvSpPr>
          <p:cNvPr id="183" name="Google Shape;183;p9"/>
          <p:cNvSpPr txBox="1"/>
          <p:nvPr/>
        </p:nvSpPr>
        <p:spPr>
          <a:xfrm>
            <a:off x="3797214" y="3610362"/>
            <a:ext cx="7987418" cy="947057"/>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Children are not allowed to leave the premises at lunchtime. They must respect the supervisory assistants at all times and where children cannot meet our expected code of behaviour during this period, parents will be asked to make alternative arrangements for them.</a:t>
            </a:r>
            <a:endParaRPr sz="1400" b="0" i="0" u="none" strike="noStrike" cap="none">
              <a:solidFill>
                <a:schemeClr val="dk1"/>
              </a:solidFill>
              <a:latin typeface="Comic Sans MS"/>
              <a:ea typeface="Comic Sans MS"/>
              <a:cs typeface="Comic Sans MS"/>
              <a:sym typeface="Comic Sans MS"/>
            </a:endParaRPr>
          </a:p>
        </p:txBody>
      </p:sp>
      <p:sp>
        <p:nvSpPr>
          <p:cNvPr id="184" name="Google Shape;184;p9"/>
          <p:cNvSpPr txBox="1"/>
          <p:nvPr/>
        </p:nvSpPr>
        <p:spPr>
          <a:xfrm>
            <a:off x="2207568" y="4910228"/>
            <a:ext cx="6858000" cy="679012"/>
          </a:xfrm>
          <a:prstGeom prst="rect">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400"/>
              <a:buFont typeface="Comic Sans MS"/>
              <a:buNone/>
            </a:pPr>
            <a:r>
              <a:rPr lang="en-GB" sz="1400" b="0" i="0" u="sng" strike="noStrike" cap="none">
                <a:solidFill>
                  <a:schemeClr val="dk1"/>
                </a:solidFill>
                <a:latin typeface="Comic Sans MS"/>
                <a:ea typeface="Comic Sans MS"/>
                <a:cs typeface="Comic Sans MS"/>
                <a:sym typeface="Comic Sans MS"/>
              </a:rPr>
              <a:t>Break time Snacks.</a:t>
            </a:r>
            <a:endParaRPr/>
          </a:p>
          <a:p>
            <a:pPr marL="0" marR="0" lvl="0" indent="0" algn="ctr" rtl="0">
              <a:lnSpc>
                <a:spcPct val="100000"/>
              </a:lnSpc>
              <a:spcBef>
                <a:spcPts val="0"/>
              </a:spcBef>
              <a:spcAft>
                <a:spcPts val="0"/>
              </a:spcAft>
              <a:buClr>
                <a:schemeClr val="dk1"/>
              </a:buClr>
              <a:buSzPts val="1400"/>
              <a:buFont typeface="Comic Sans MS"/>
              <a:buNone/>
            </a:pPr>
            <a:r>
              <a:rPr lang="en-GB" sz="1400" b="0" i="0" u="none" strike="noStrike" cap="none">
                <a:solidFill>
                  <a:schemeClr val="dk1"/>
                </a:solidFill>
                <a:latin typeface="Comic Sans MS"/>
                <a:ea typeface="Comic Sans MS"/>
                <a:cs typeface="Comic Sans MS"/>
                <a:sym typeface="Comic Sans MS"/>
              </a:rPr>
              <a:t>Children are requested to bring a healthy snack. E.g. fruit, </a:t>
            </a:r>
            <a:r>
              <a:rPr lang="en-GB" sz="1400">
                <a:solidFill>
                  <a:schemeClr val="dk1"/>
                </a:solidFill>
                <a:latin typeface="Comic Sans MS"/>
                <a:ea typeface="Comic Sans MS"/>
                <a:cs typeface="Comic Sans MS"/>
                <a:sym typeface="Comic Sans MS"/>
              </a:rPr>
              <a:t>yogurt or cheese</a:t>
            </a:r>
            <a:r>
              <a:rPr lang="en-GB" sz="1400" b="0" i="0" u="none" strike="noStrike" cap="none">
                <a:solidFill>
                  <a:schemeClr val="dk1"/>
                </a:solidFill>
                <a:latin typeface="Comic Sans MS"/>
                <a:ea typeface="Comic Sans MS"/>
                <a:cs typeface="Comic Sans MS"/>
                <a:sym typeface="Comic Sans MS"/>
              </a:rPr>
              <a:t>.</a:t>
            </a:r>
            <a:endParaRPr/>
          </a:p>
        </p:txBody>
      </p:sp>
      <p:sp>
        <p:nvSpPr>
          <p:cNvPr id="185" name="Google Shape;185;p9"/>
          <p:cNvSpPr/>
          <p:nvPr/>
        </p:nvSpPr>
        <p:spPr>
          <a:xfrm>
            <a:off x="4446011" y="107119"/>
            <a:ext cx="336662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a:solidFill>
                  <a:schemeClr val="dk1"/>
                </a:solidFill>
                <a:latin typeface="Comic Sans MS"/>
                <a:ea typeface="Comic Sans MS"/>
                <a:cs typeface="Comic Sans MS"/>
                <a:sym typeface="Comic Sans MS"/>
              </a:rPr>
              <a:t>Daily Routines </a:t>
            </a:r>
            <a:endParaRPr sz="3600">
              <a:solidFill>
                <a:schemeClr val="dk1"/>
              </a:solidFill>
              <a:latin typeface="Calibri"/>
              <a:ea typeface="Calibri"/>
              <a:cs typeface="Calibri"/>
              <a:sym typeface="Calibri"/>
            </a:endParaRPr>
          </a:p>
        </p:txBody>
      </p:sp>
      <p:sp>
        <p:nvSpPr>
          <p:cNvPr id="186" name="Google Shape;18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CCFFCC">
            <a:alpha val="48627"/>
          </a:srgbClr>
        </a:solidFill>
        <a:effectLst/>
      </p:bgPr>
    </p:bg>
    <p:spTree>
      <p:nvGrpSpPr>
        <p:cNvPr id="1" name="Shape 190"/>
        <p:cNvGrpSpPr/>
        <p:nvPr/>
      </p:nvGrpSpPr>
      <p:grpSpPr>
        <a:xfrm>
          <a:off x="0" y="0"/>
          <a:ext cx="0" cy="0"/>
          <a:chOff x="0" y="0"/>
          <a:chExt cx="0" cy="0"/>
        </a:xfrm>
      </p:grpSpPr>
      <p:sp>
        <p:nvSpPr>
          <p:cNvPr id="191" name="Google Shape;191;p10"/>
          <p:cNvSpPr/>
          <p:nvPr/>
        </p:nvSpPr>
        <p:spPr>
          <a:xfrm>
            <a:off x="407368" y="260648"/>
            <a:ext cx="11496600" cy="6555641"/>
          </a:xfrm>
          <a:prstGeom prst="rect">
            <a:avLst/>
          </a:prstGeom>
          <a:noFill/>
          <a:ln w="9525" cap="flat" cmpd="sng">
            <a:solidFill>
              <a:schemeClr val="dk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400" dirty="0">
                <a:solidFill>
                  <a:schemeClr val="dk1"/>
                </a:solidFill>
                <a:latin typeface="Comic Sans MS"/>
                <a:ea typeface="Comic Sans MS"/>
                <a:cs typeface="Comic Sans MS"/>
                <a:sym typeface="Comic Sans MS"/>
              </a:rPr>
              <a:t>Additional Learning Needs </a:t>
            </a:r>
            <a:endParaRPr dirty="0"/>
          </a:p>
          <a:p>
            <a:pPr marL="0" marR="0" lvl="0" indent="0" algn="ctr" rtl="0">
              <a:spcBef>
                <a:spcPts val="0"/>
              </a:spcBef>
              <a:spcAft>
                <a:spcPts val="0"/>
              </a:spcAft>
              <a:buNone/>
            </a:pPr>
            <a:r>
              <a:rPr lang="en-GB" sz="1400" dirty="0">
                <a:solidFill>
                  <a:schemeClr val="dk1"/>
                </a:solidFill>
                <a:latin typeface="Comic Sans MS"/>
                <a:ea typeface="Comic Sans MS"/>
                <a:cs typeface="Comic Sans MS"/>
                <a:sym typeface="Comic Sans MS"/>
              </a:rPr>
              <a:t> </a:t>
            </a:r>
            <a:endParaRPr dirty="0"/>
          </a:p>
          <a:p>
            <a:pPr marL="0" marR="0" lvl="0" indent="0" algn="l" rtl="0">
              <a:spcBef>
                <a:spcPts val="0"/>
              </a:spcBef>
              <a:spcAft>
                <a:spcPts val="0"/>
              </a:spcAft>
              <a:buNone/>
            </a:pPr>
            <a:r>
              <a:rPr lang="en-GB" sz="1400" b="1" dirty="0">
                <a:solidFill>
                  <a:schemeClr val="dk1"/>
                </a:solidFill>
                <a:latin typeface="Comic Sans MS"/>
                <a:ea typeface="Comic Sans MS"/>
                <a:cs typeface="Comic Sans MS"/>
                <a:sym typeface="Comic Sans MS"/>
              </a:rPr>
              <a:t>The school actively encourages the involvement of all staff, pupils and parents in the education of pupils with ALN.</a:t>
            </a:r>
            <a:endParaRPr dirty="0"/>
          </a:p>
          <a:p>
            <a:pPr marL="0" marR="0" lvl="0" indent="0" algn="l" rtl="0">
              <a:spcBef>
                <a:spcPts val="0"/>
              </a:spcBef>
              <a:spcAft>
                <a:spcPts val="0"/>
              </a:spcAft>
              <a:buNone/>
            </a:pPr>
            <a:r>
              <a:rPr lang="en-GB" sz="1400" b="1" dirty="0">
                <a:solidFill>
                  <a:schemeClr val="dk1"/>
                </a:solidFill>
                <a:latin typeface="Comic Sans MS"/>
                <a:ea typeface="Comic Sans MS"/>
                <a:cs typeface="Comic Sans MS"/>
                <a:sym typeface="Comic Sans MS"/>
              </a:rPr>
              <a:t>All class teachers, together with the ALNCO are responsible for the initial identification and assessment of ALN. They also have responsibility within the classroom. Parents will be consulted as soon as identification is made so that an appropriate curriculum and support is provided for the child.</a:t>
            </a:r>
            <a:endParaRPr dirty="0"/>
          </a:p>
          <a:p>
            <a:pPr marL="0" marR="0" lvl="0" indent="0" algn="l" rtl="0">
              <a:spcBef>
                <a:spcPts val="0"/>
              </a:spcBef>
              <a:spcAft>
                <a:spcPts val="0"/>
              </a:spcAft>
              <a:buNone/>
            </a:pPr>
            <a:r>
              <a:rPr lang="en-GB" sz="1400" b="1" dirty="0">
                <a:solidFill>
                  <a:schemeClr val="dk1"/>
                </a:solidFill>
                <a:latin typeface="Comic Sans MS"/>
                <a:ea typeface="Comic Sans MS"/>
                <a:cs typeface="Comic Sans MS"/>
                <a:sym typeface="Comic Sans MS"/>
              </a:rPr>
              <a:t>The school will make every opportunity to meet the needs of all pupils. </a:t>
            </a:r>
            <a:endParaRPr dirty="0"/>
          </a:p>
          <a:p>
            <a:pPr marL="0" marR="0" lvl="0" indent="0" algn="l" rtl="0">
              <a:spcBef>
                <a:spcPts val="0"/>
              </a:spcBef>
              <a:spcAft>
                <a:spcPts val="0"/>
              </a:spcAft>
              <a:buNone/>
            </a:pPr>
            <a:r>
              <a:rPr lang="en-GB" sz="1400" b="1" dirty="0">
                <a:solidFill>
                  <a:schemeClr val="dk1"/>
                </a:solidFill>
                <a:latin typeface="Comic Sans MS"/>
                <a:ea typeface="Comic Sans MS"/>
                <a:cs typeface="Comic Sans MS"/>
                <a:sym typeface="Comic Sans MS"/>
              </a:rPr>
              <a:t> </a:t>
            </a:r>
            <a:endParaRPr dirty="0"/>
          </a:p>
          <a:p>
            <a:pPr marL="0" marR="0" lvl="0" indent="0" algn="l" rtl="0">
              <a:spcBef>
                <a:spcPts val="0"/>
              </a:spcBef>
              <a:spcAft>
                <a:spcPts val="0"/>
              </a:spcAft>
              <a:buNone/>
            </a:pPr>
            <a:r>
              <a:rPr lang="en-GB" sz="1400" b="1" dirty="0">
                <a:solidFill>
                  <a:schemeClr val="dk1"/>
                </a:solidFill>
                <a:latin typeface="Comic Sans MS"/>
                <a:ea typeface="Comic Sans MS"/>
                <a:cs typeface="Comic Sans MS"/>
                <a:sym typeface="Comic Sans MS"/>
              </a:rPr>
              <a:t>From September 2021 the new Additional Learning Needs Code will begin to come into effect. All learners newly identified as having ALN will be supported through the new system of Individual Development Plans. In Powys this is managed through the TYFU system.</a:t>
            </a:r>
            <a:endParaRPr dirty="0"/>
          </a:p>
          <a:p>
            <a:pPr marL="0" marR="0" lvl="0" indent="0" algn="l" rtl="0">
              <a:spcBef>
                <a:spcPts val="0"/>
              </a:spcBef>
              <a:spcAft>
                <a:spcPts val="0"/>
              </a:spcAft>
              <a:buNone/>
            </a:pPr>
            <a:r>
              <a:rPr lang="en-GB" sz="1400" b="1" dirty="0">
                <a:solidFill>
                  <a:schemeClr val="dk1"/>
                </a:solidFill>
                <a:latin typeface="Comic Sans MS"/>
                <a:ea typeface="Comic Sans MS"/>
                <a:cs typeface="Comic Sans MS"/>
                <a:sym typeface="Comic Sans MS"/>
              </a:rPr>
              <a:t>Pupils already in the SEN system are being transitioned over to the new ALN system, starting with those who have low to moderate needs. Those with more severe or complex needs (who currently have “statements” of SEN) will move to the new system later in the three-year period. And the timing will also depend on which year group a pupil is in. This year pupils in years 1,3,5, will transfer to the new system.</a:t>
            </a:r>
            <a:endParaRPr dirty="0"/>
          </a:p>
          <a:p>
            <a:pPr marL="0" marR="0" lvl="0" indent="0" algn="l" rtl="0">
              <a:spcBef>
                <a:spcPts val="0"/>
              </a:spcBef>
              <a:spcAft>
                <a:spcPts val="0"/>
              </a:spcAft>
              <a:buNone/>
            </a:pPr>
            <a:endParaRPr sz="1400" dirty="0">
              <a:solidFill>
                <a:schemeClr val="dk1"/>
              </a:solidFill>
              <a:latin typeface="Comic Sans MS"/>
              <a:ea typeface="Comic Sans MS"/>
              <a:cs typeface="Comic Sans MS"/>
              <a:sym typeface="Comic Sans MS"/>
            </a:endParaRPr>
          </a:p>
          <a:p>
            <a:pPr marL="0" marR="0" lvl="0" indent="0" algn="l" rtl="0">
              <a:spcBef>
                <a:spcPts val="0"/>
              </a:spcBef>
              <a:spcAft>
                <a:spcPts val="0"/>
              </a:spcAft>
              <a:buNone/>
            </a:pPr>
            <a:r>
              <a:rPr lang="en-GB" sz="1400" b="1" dirty="0">
                <a:solidFill>
                  <a:schemeClr val="dk1"/>
                </a:solidFill>
                <a:latin typeface="Comic Sans MS"/>
                <a:ea typeface="Comic Sans MS"/>
                <a:cs typeface="Comic Sans MS"/>
                <a:sym typeface="Comic Sans MS"/>
              </a:rPr>
              <a:t>A range of support services are involved with pupils at our school. We believe that partnerships with external agencies are essential in order to meet the needs of our pupils.</a:t>
            </a:r>
            <a:endParaRPr dirty="0"/>
          </a:p>
          <a:p>
            <a:pPr marL="0" marR="0" lvl="0" indent="0" algn="l" rtl="0">
              <a:spcBef>
                <a:spcPts val="0"/>
              </a:spcBef>
              <a:spcAft>
                <a:spcPts val="0"/>
              </a:spcAft>
              <a:buNone/>
            </a:pPr>
            <a:r>
              <a:rPr lang="en-GB" sz="1400" b="1" dirty="0">
                <a:solidFill>
                  <a:schemeClr val="dk1"/>
                </a:solidFill>
                <a:latin typeface="Comic Sans MS"/>
                <a:ea typeface="Comic Sans MS"/>
                <a:cs typeface="Comic Sans MS"/>
                <a:sym typeface="Comic Sans MS"/>
              </a:rPr>
              <a:t> </a:t>
            </a:r>
            <a:endParaRPr dirty="0"/>
          </a:p>
          <a:p>
            <a:pPr marL="0" marR="0" lvl="0" indent="0" algn="l" rtl="0">
              <a:spcBef>
                <a:spcPts val="0"/>
              </a:spcBef>
              <a:spcAft>
                <a:spcPts val="0"/>
              </a:spcAft>
              <a:buNone/>
            </a:pPr>
            <a:r>
              <a:rPr lang="en-GB" sz="1400" b="1" dirty="0">
                <a:solidFill>
                  <a:schemeClr val="dk1"/>
                </a:solidFill>
                <a:latin typeface="Comic Sans MS"/>
                <a:ea typeface="Comic Sans MS"/>
                <a:cs typeface="Comic Sans MS"/>
                <a:sym typeface="Comic Sans MS"/>
              </a:rPr>
              <a:t>The school also has 2 Area Learning Support Classes to meet the needs of learners with moderate learning difficulties. Admissions to these classes are via application to a local admissions panel. </a:t>
            </a:r>
            <a:endParaRPr dirty="0"/>
          </a:p>
          <a:p>
            <a:pPr marL="0" marR="0" lvl="0" indent="0" algn="l" rtl="0">
              <a:spcBef>
                <a:spcPts val="0"/>
              </a:spcBef>
              <a:spcAft>
                <a:spcPts val="0"/>
              </a:spcAft>
              <a:buNone/>
            </a:pPr>
            <a:r>
              <a:rPr lang="en-GB" sz="1400" b="1" dirty="0">
                <a:solidFill>
                  <a:schemeClr val="dk1"/>
                </a:solidFill>
                <a:latin typeface="Comic Sans MS"/>
                <a:ea typeface="Comic Sans MS"/>
                <a:cs typeface="Comic Sans MS"/>
                <a:sym typeface="Comic Sans MS"/>
              </a:rPr>
              <a:t> </a:t>
            </a:r>
            <a:endParaRPr dirty="0"/>
          </a:p>
          <a:p>
            <a:pPr marL="0" marR="0" lvl="0" indent="0" algn="l" rtl="0">
              <a:spcBef>
                <a:spcPts val="0"/>
              </a:spcBef>
              <a:spcAft>
                <a:spcPts val="0"/>
              </a:spcAft>
              <a:buNone/>
            </a:pPr>
            <a:r>
              <a:rPr lang="en-GB" sz="1400" b="1" dirty="0">
                <a:solidFill>
                  <a:schemeClr val="dk1"/>
                </a:solidFill>
                <a:latin typeface="Comic Sans MS"/>
                <a:ea typeface="Comic Sans MS"/>
                <a:cs typeface="Comic Sans MS"/>
                <a:sym typeface="Comic Sans MS"/>
              </a:rPr>
              <a:t>PROVISION FOR DISABLED PUPILS</a:t>
            </a:r>
            <a:endParaRPr dirty="0"/>
          </a:p>
          <a:p>
            <a:pPr marL="0" marR="0" lvl="0" indent="0" algn="l" rtl="0">
              <a:spcBef>
                <a:spcPts val="0"/>
              </a:spcBef>
              <a:spcAft>
                <a:spcPts val="0"/>
              </a:spcAft>
              <a:buNone/>
            </a:pPr>
            <a:r>
              <a:rPr lang="en-GB" sz="1400" b="1" dirty="0">
                <a:solidFill>
                  <a:schemeClr val="dk1"/>
                </a:solidFill>
                <a:latin typeface="Comic Sans MS"/>
                <a:ea typeface="Comic Sans MS"/>
                <a:cs typeface="Comic Sans MS"/>
                <a:sym typeface="Comic Sans MS"/>
              </a:rPr>
              <a:t>The school is fully adapted to cater for the needs of disabled pupils. All areas of the school are fully accessible.</a:t>
            </a:r>
            <a:endParaRPr dirty="0"/>
          </a:p>
          <a:p>
            <a:pPr marL="0" marR="0" lvl="0" indent="0" algn="l" rtl="0">
              <a:spcBef>
                <a:spcPts val="0"/>
              </a:spcBef>
              <a:spcAft>
                <a:spcPts val="0"/>
              </a:spcAft>
              <a:buNone/>
            </a:pPr>
            <a:r>
              <a:rPr lang="en-GB" sz="1400" b="1" dirty="0">
                <a:solidFill>
                  <a:schemeClr val="dk1"/>
                </a:solidFill>
                <a:latin typeface="Comic Sans MS"/>
                <a:ea typeface="Comic Sans MS"/>
                <a:cs typeface="Comic Sans MS"/>
                <a:sym typeface="Comic Sans MS"/>
              </a:rPr>
              <a:t> </a:t>
            </a:r>
            <a:endParaRPr dirty="0"/>
          </a:p>
          <a:p>
            <a:pPr marL="0" marR="0" lvl="0" indent="0" algn="l" rtl="0">
              <a:spcBef>
                <a:spcPts val="0"/>
              </a:spcBef>
              <a:spcAft>
                <a:spcPts val="0"/>
              </a:spcAft>
              <a:buNone/>
            </a:pPr>
            <a:r>
              <a:rPr lang="en-GB" sz="1400" b="1" dirty="0">
                <a:solidFill>
                  <a:schemeClr val="dk1"/>
                </a:solidFill>
                <a:latin typeface="Comic Sans MS"/>
                <a:ea typeface="Comic Sans MS"/>
                <a:cs typeface="Comic Sans MS"/>
                <a:sym typeface="Comic Sans MS"/>
              </a:rPr>
              <a:t>LAC / CHILD PROTECTION </a:t>
            </a:r>
            <a:endParaRPr dirty="0"/>
          </a:p>
          <a:p>
            <a:pPr marL="0" marR="0" lvl="0" indent="0" algn="l" rtl="0">
              <a:spcBef>
                <a:spcPts val="0"/>
              </a:spcBef>
              <a:spcAft>
                <a:spcPts val="0"/>
              </a:spcAft>
              <a:buNone/>
            </a:pPr>
            <a:r>
              <a:rPr lang="en-GB" sz="1400" b="1" dirty="0">
                <a:solidFill>
                  <a:schemeClr val="dk1"/>
                </a:solidFill>
                <a:latin typeface="Comic Sans MS"/>
                <a:ea typeface="Comic Sans MS"/>
                <a:cs typeface="Comic Sans MS"/>
                <a:sym typeface="Comic Sans MS"/>
              </a:rPr>
              <a:t>Mrs Tracey </a:t>
            </a:r>
            <a:r>
              <a:rPr lang="en-GB" sz="1400" b="1" dirty="0" err="1">
                <a:solidFill>
                  <a:schemeClr val="dk1"/>
                </a:solidFill>
                <a:latin typeface="Comic Sans MS"/>
                <a:ea typeface="Comic Sans MS"/>
                <a:cs typeface="Comic Sans MS"/>
                <a:sym typeface="Comic Sans MS"/>
              </a:rPr>
              <a:t>Havard</a:t>
            </a:r>
            <a:r>
              <a:rPr lang="en-GB" sz="1400" b="1" dirty="0">
                <a:solidFill>
                  <a:schemeClr val="dk1"/>
                </a:solidFill>
                <a:latin typeface="Comic Sans MS"/>
                <a:ea typeface="Comic Sans MS"/>
                <a:cs typeface="Comic Sans MS"/>
                <a:sym typeface="Comic Sans MS"/>
              </a:rPr>
              <a:t> is responsible for promoting the educational achievement of looked after children. Their progress is monitored closely and needs addressed accordingly. Mrs </a:t>
            </a:r>
            <a:r>
              <a:rPr lang="en-GB" sz="1400" b="1" dirty="0" err="1">
                <a:solidFill>
                  <a:schemeClr val="dk1"/>
                </a:solidFill>
                <a:latin typeface="Comic Sans MS"/>
                <a:ea typeface="Comic Sans MS"/>
                <a:cs typeface="Comic Sans MS"/>
                <a:sym typeface="Comic Sans MS"/>
              </a:rPr>
              <a:t>Havard</a:t>
            </a:r>
            <a:r>
              <a:rPr lang="en-GB" sz="1400" b="1" dirty="0">
                <a:solidFill>
                  <a:schemeClr val="dk1"/>
                </a:solidFill>
                <a:latin typeface="Comic Sans MS"/>
                <a:ea typeface="Comic Sans MS"/>
                <a:cs typeface="Comic Sans MS"/>
                <a:sym typeface="Comic Sans MS"/>
              </a:rPr>
              <a:t> attends LAC reviews with the Local Authority.</a:t>
            </a:r>
            <a:endParaRPr dirty="0"/>
          </a:p>
          <a:p>
            <a:pPr marL="0" marR="0" lvl="0" indent="0" algn="l" rtl="0">
              <a:spcBef>
                <a:spcPts val="0"/>
              </a:spcBef>
              <a:spcAft>
                <a:spcPts val="0"/>
              </a:spcAft>
              <a:buNone/>
            </a:pPr>
            <a:r>
              <a:rPr lang="en-GB" sz="1800" dirty="0">
                <a:solidFill>
                  <a:schemeClr val="dk1"/>
                </a:solidFill>
                <a:latin typeface="Comic Sans MS"/>
                <a:ea typeface="Comic Sans MS"/>
                <a:cs typeface="Comic Sans MS"/>
                <a:sym typeface="Comic Sans MS"/>
              </a:rPr>
              <a:t> </a:t>
            </a:r>
            <a:endParaRPr sz="1800" dirty="0">
              <a:solidFill>
                <a:schemeClr val="dk1"/>
              </a:solidFill>
              <a:latin typeface="Corsiva"/>
              <a:ea typeface="Corsiva"/>
              <a:cs typeface="Corsiva"/>
              <a:sym typeface="Corsiva"/>
            </a:endParaRPr>
          </a:p>
        </p:txBody>
      </p:sp>
      <p:sp>
        <p:nvSpPr>
          <p:cNvPr id="192" name="Google Shape;19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hildrenFriends">
      <a:dk1>
        <a:srgbClr val="404040"/>
      </a:dk1>
      <a:lt1>
        <a:srgbClr val="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5608</Words>
  <Application>Microsoft Office PowerPoint</Application>
  <PresentationFormat>Widescreen</PresentationFormat>
  <Paragraphs>392</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Corsiva</vt:lpstr>
      <vt:lpstr>Noto Sans Symbols</vt:lpstr>
      <vt:lpstr>Arial</vt:lpstr>
      <vt:lpstr>Dancing Script</vt:lpstr>
      <vt:lpstr>Times New Roman</vt:lpstr>
      <vt:lpstr>Comic Sans MS</vt:lpstr>
      <vt:lpstr>Calibri</vt:lpstr>
      <vt:lpstr>Office Theme</vt:lpstr>
      <vt:lpstr>PowerPoint Presentation</vt:lpstr>
      <vt:lpstr>Our School </vt:lpstr>
      <vt:lpstr>PowerPoint Presentation</vt:lpstr>
      <vt:lpstr>PowerPoint Presentation</vt:lpstr>
      <vt:lpstr>PowerPoint Presentation</vt:lpstr>
      <vt:lpstr>Admissions to school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Care and Discipline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Griffiths</dc:creator>
  <cp:lastModifiedBy>A Griffiths (Ysgol Golwg y Cwm)</cp:lastModifiedBy>
  <cp:revision>7</cp:revision>
  <dcterms:created xsi:type="dcterms:W3CDTF">2020-10-06T08:47:32Z</dcterms:created>
  <dcterms:modified xsi:type="dcterms:W3CDTF">2025-09-12T08:28:20Z</dcterms:modified>
</cp:coreProperties>
</file>